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257" r:id="rId3"/>
    <p:sldId id="258" r:id="rId4"/>
    <p:sldId id="259" r:id="rId5"/>
    <p:sldId id="260" r:id="rId6"/>
    <p:sldId id="262" r:id="rId7"/>
    <p:sldId id="263" r:id="rId8"/>
    <p:sldId id="261" r:id="rId9"/>
    <p:sldId id="264" r:id="rId10"/>
    <p:sldId id="265" r:id="rId11"/>
    <p:sldId id="267"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20" r:id="rId59"/>
    <p:sldId id="321" r:id="rId60"/>
    <p:sldId id="322" r:id="rId61"/>
    <p:sldId id="323" r:id="rId62"/>
    <p:sldId id="324" r:id="rId63"/>
    <p:sldId id="325" r:id="rId64"/>
    <p:sldId id="326" r:id="rId65"/>
    <p:sldId id="327" r:id="rId66"/>
    <p:sldId id="330" r:id="rId67"/>
    <p:sldId id="331" r:id="rId68"/>
    <p:sldId id="332" r:id="rId69"/>
    <p:sldId id="333" r:id="rId70"/>
    <p:sldId id="334" r:id="rId71"/>
    <p:sldId id="335" r:id="rId72"/>
    <p:sldId id="336" r:id="rId73"/>
    <p:sldId id="338" r:id="rId74"/>
    <p:sldId id="340" r:id="rId75"/>
    <p:sldId id="341" r:id="rId76"/>
    <p:sldId id="342" r:id="rId77"/>
    <p:sldId id="344" r:id="rId78"/>
    <p:sldId id="345" r:id="rId79"/>
    <p:sldId id="346" r:id="rId80"/>
    <p:sldId id="347" r:id="rId81"/>
    <p:sldId id="348" r:id="rId82"/>
    <p:sldId id="351" r:id="rId83"/>
    <p:sldId id="352" r:id="rId84"/>
    <p:sldId id="268"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31"/>
    <p:restoredTop sz="82182"/>
  </p:normalViewPr>
  <p:slideViewPr>
    <p:cSldViewPr snapToGrid="0" snapToObjects="1">
      <p:cViewPr varScale="1">
        <p:scale>
          <a:sx n="102" d="100"/>
          <a:sy n="102" d="100"/>
        </p:scale>
        <p:origin x="1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3112C-E76D-464F-82C1-06F60F365AC8}" type="doc">
      <dgm:prSet loTypeId="urn:microsoft.com/office/officeart/2005/8/layout/hProcess9" loCatId="process" qsTypeId="urn:microsoft.com/office/officeart/2005/8/quickstyle/simple1" qsCatId="simple" csTypeId="urn:microsoft.com/office/officeart/2005/8/colors/accent3_2" csCatId="accent3" phldr="1"/>
      <dgm:spPr/>
      <dgm:t>
        <a:bodyPr/>
        <a:lstStyle/>
        <a:p>
          <a:endParaRPr lang="en-CA"/>
        </a:p>
      </dgm:t>
    </dgm:pt>
    <dgm:pt modelId="{D5C1B96E-FDD9-490B-86CE-6FA60CC4FDF7}">
      <dgm:prSet phldrT="[Text]"/>
      <dgm:spPr/>
      <dgm:t>
        <a:bodyPr/>
        <a:lstStyle/>
        <a:p>
          <a:r>
            <a:rPr lang="en-CA" dirty="0" smtClean="0">
              <a:latin typeface="Georgia" panose="02040502050405020303" pitchFamily="18" charset="0"/>
            </a:rPr>
            <a:t>Extract DNA</a:t>
          </a:r>
          <a:endParaRPr lang="en-CA" dirty="0">
            <a:latin typeface="Georgia" panose="02040502050405020303" pitchFamily="18" charset="0"/>
          </a:endParaRPr>
        </a:p>
      </dgm:t>
    </dgm:pt>
    <dgm:pt modelId="{1D7D35AC-9560-45A6-9512-E50345506A15}" type="parTrans" cxnId="{09088232-FE9F-41B5-A3D7-59A6B1FC2118}">
      <dgm:prSet/>
      <dgm:spPr/>
      <dgm:t>
        <a:bodyPr/>
        <a:lstStyle/>
        <a:p>
          <a:endParaRPr lang="en-CA">
            <a:latin typeface="Georgia" panose="02040502050405020303" pitchFamily="18" charset="0"/>
          </a:endParaRPr>
        </a:p>
      </dgm:t>
    </dgm:pt>
    <dgm:pt modelId="{81F0DBA8-A325-4310-92E9-C527B173FC0C}" type="sibTrans" cxnId="{09088232-FE9F-41B5-A3D7-59A6B1FC2118}">
      <dgm:prSet/>
      <dgm:spPr/>
      <dgm:t>
        <a:bodyPr/>
        <a:lstStyle/>
        <a:p>
          <a:endParaRPr lang="en-CA">
            <a:latin typeface="Georgia" panose="02040502050405020303" pitchFamily="18" charset="0"/>
          </a:endParaRPr>
        </a:p>
      </dgm:t>
    </dgm:pt>
    <dgm:pt modelId="{85C7DF05-1F26-465D-856C-3ECE605A6EC9}">
      <dgm:prSet phldrT="[Text]"/>
      <dgm:spPr/>
      <dgm:t>
        <a:bodyPr/>
        <a:lstStyle/>
        <a:p>
          <a:r>
            <a:rPr lang="en-CA" dirty="0" smtClean="0">
              <a:latin typeface="Georgia" panose="02040502050405020303" pitchFamily="18" charset="0"/>
            </a:rPr>
            <a:t>Sequence random fragments</a:t>
          </a:r>
          <a:endParaRPr lang="en-CA" dirty="0">
            <a:latin typeface="Georgia" panose="02040502050405020303" pitchFamily="18" charset="0"/>
          </a:endParaRPr>
        </a:p>
      </dgm:t>
    </dgm:pt>
    <dgm:pt modelId="{03C20ABD-8570-427D-9441-0AD6FF9110AC}" type="parTrans" cxnId="{97D00181-5C58-45FC-BCC4-67174625E62F}">
      <dgm:prSet/>
      <dgm:spPr/>
      <dgm:t>
        <a:bodyPr/>
        <a:lstStyle/>
        <a:p>
          <a:endParaRPr lang="en-CA">
            <a:latin typeface="Georgia" panose="02040502050405020303" pitchFamily="18" charset="0"/>
          </a:endParaRPr>
        </a:p>
      </dgm:t>
    </dgm:pt>
    <dgm:pt modelId="{1731F046-6C28-410D-BAF8-7A8278C53A6E}" type="sibTrans" cxnId="{97D00181-5C58-45FC-BCC4-67174625E62F}">
      <dgm:prSet/>
      <dgm:spPr/>
      <dgm:t>
        <a:bodyPr/>
        <a:lstStyle/>
        <a:p>
          <a:endParaRPr lang="en-CA">
            <a:latin typeface="Georgia" panose="02040502050405020303" pitchFamily="18" charset="0"/>
          </a:endParaRPr>
        </a:p>
      </dgm:t>
    </dgm:pt>
    <dgm:pt modelId="{11FEA05B-8EAD-4C26-8742-74BD1CD4E60E}">
      <dgm:prSet phldrT="[Text]"/>
      <dgm:spPr/>
      <dgm:t>
        <a:bodyPr/>
        <a:lstStyle/>
        <a:p>
          <a:r>
            <a:rPr lang="en-CA" dirty="0" smtClean="0">
              <a:latin typeface="Georgia" panose="02040502050405020303" pitchFamily="18" charset="0"/>
            </a:rPr>
            <a:t>QC</a:t>
          </a:r>
          <a:endParaRPr lang="en-CA" dirty="0">
            <a:latin typeface="Georgia" panose="02040502050405020303" pitchFamily="18" charset="0"/>
          </a:endParaRPr>
        </a:p>
      </dgm:t>
    </dgm:pt>
    <dgm:pt modelId="{1E1614D7-7AC6-4978-971E-71DB728D7F49}" type="parTrans" cxnId="{B2E787BF-B7F8-48B1-9CD1-921AF2E16A1D}">
      <dgm:prSet/>
      <dgm:spPr/>
      <dgm:t>
        <a:bodyPr/>
        <a:lstStyle/>
        <a:p>
          <a:endParaRPr lang="en-CA">
            <a:latin typeface="Georgia" panose="02040502050405020303" pitchFamily="18" charset="0"/>
          </a:endParaRPr>
        </a:p>
      </dgm:t>
    </dgm:pt>
    <dgm:pt modelId="{8D8271D7-BAA8-4ECE-967A-2CF0AA29FC2D}" type="sibTrans" cxnId="{B2E787BF-B7F8-48B1-9CD1-921AF2E16A1D}">
      <dgm:prSet/>
      <dgm:spPr/>
      <dgm:t>
        <a:bodyPr/>
        <a:lstStyle/>
        <a:p>
          <a:endParaRPr lang="en-CA">
            <a:latin typeface="Georgia" panose="02040502050405020303" pitchFamily="18" charset="0"/>
          </a:endParaRPr>
        </a:p>
      </dgm:t>
    </dgm:pt>
    <dgm:pt modelId="{2D5E83C2-01B9-48D1-8162-A766BD85ECA9}">
      <dgm:prSet/>
      <dgm:spPr/>
      <dgm:t>
        <a:bodyPr/>
        <a:lstStyle/>
        <a:p>
          <a:r>
            <a:rPr lang="en-CA" dirty="0" smtClean="0">
              <a:latin typeface="Georgia" panose="02040502050405020303" pitchFamily="18" charset="0"/>
            </a:rPr>
            <a:t>Diversity</a:t>
          </a:r>
          <a:r>
            <a:rPr lang="en-CA" baseline="0" dirty="0" smtClean="0">
              <a:latin typeface="Georgia" panose="02040502050405020303" pitchFamily="18" charset="0"/>
            </a:rPr>
            <a:t> </a:t>
          </a:r>
          <a:r>
            <a:rPr lang="en-CA" dirty="0" smtClean="0">
              <a:latin typeface="Georgia" panose="02040502050405020303" pitchFamily="18" charset="0"/>
            </a:rPr>
            <a:t>analysis</a:t>
          </a:r>
          <a:endParaRPr lang="en-CA" dirty="0">
            <a:latin typeface="Georgia" panose="02040502050405020303" pitchFamily="18" charset="0"/>
          </a:endParaRPr>
        </a:p>
      </dgm:t>
    </dgm:pt>
    <dgm:pt modelId="{6730A9CA-B40C-4271-9B06-AF4C8B871F42}" type="parTrans" cxnId="{8CD70C3E-120B-4332-B143-713068AAAC35}">
      <dgm:prSet/>
      <dgm:spPr/>
      <dgm:t>
        <a:bodyPr/>
        <a:lstStyle/>
        <a:p>
          <a:endParaRPr lang="en-CA">
            <a:latin typeface="Georgia" panose="02040502050405020303" pitchFamily="18" charset="0"/>
          </a:endParaRPr>
        </a:p>
      </dgm:t>
    </dgm:pt>
    <dgm:pt modelId="{04F02715-B2B2-4A4B-A265-EC80C48F8629}" type="sibTrans" cxnId="{8CD70C3E-120B-4332-B143-713068AAAC35}">
      <dgm:prSet/>
      <dgm:spPr/>
      <dgm:t>
        <a:bodyPr/>
        <a:lstStyle/>
        <a:p>
          <a:endParaRPr lang="en-CA">
            <a:latin typeface="Georgia" panose="02040502050405020303" pitchFamily="18" charset="0"/>
          </a:endParaRPr>
        </a:p>
      </dgm:t>
    </dgm:pt>
    <dgm:pt modelId="{DCCB0F76-4CCD-43B2-A76F-FC4820323D89}" type="pres">
      <dgm:prSet presAssocID="{2C63112C-E76D-464F-82C1-06F60F365AC8}" presName="CompostProcess" presStyleCnt="0">
        <dgm:presLayoutVars>
          <dgm:dir/>
          <dgm:resizeHandles val="exact"/>
        </dgm:presLayoutVars>
      </dgm:prSet>
      <dgm:spPr/>
      <dgm:t>
        <a:bodyPr/>
        <a:lstStyle/>
        <a:p>
          <a:endParaRPr lang="en-CA"/>
        </a:p>
      </dgm:t>
    </dgm:pt>
    <dgm:pt modelId="{75263C51-080C-49C9-991B-B57D175421FE}" type="pres">
      <dgm:prSet presAssocID="{2C63112C-E76D-464F-82C1-06F60F365AC8}" presName="arrow" presStyleLbl="bgShp" presStyleIdx="0" presStyleCnt="1" custLinFactNeighborX="443" custLinFactNeighborY="1266"/>
      <dgm:spPr/>
    </dgm:pt>
    <dgm:pt modelId="{04878612-5082-4058-BD62-793365C0BD31}" type="pres">
      <dgm:prSet presAssocID="{2C63112C-E76D-464F-82C1-06F60F365AC8}" presName="linearProcess" presStyleCnt="0"/>
      <dgm:spPr/>
    </dgm:pt>
    <dgm:pt modelId="{88619E16-8946-4DE5-B513-CB620EDE6D56}" type="pres">
      <dgm:prSet presAssocID="{D5C1B96E-FDD9-490B-86CE-6FA60CC4FDF7}" presName="textNode" presStyleLbl="node1" presStyleIdx="0" presStyleCnt="4">
        <dgm:presLayoutVars>
          <dgm:bulletEnabled val="1"/>
        </dgm:presLayoutVars>
      </dgm:prSet>
      <dgm:spPr/>
      <dgm:t>
        <a:bodyPr/>
        <a:lstStyle/>
        <a:p>
          <a:endParaRPr lang="en-CA"/>
        </a:p>
      </dgm:t>
    </dgm:pt>
    <dgm:pt modelId="{5B057AA1-7DB8-4653-B72C-79E70914F2D1}" type="pres">
      <dgm:prSet presAssocID="{81F0DBA8-A325-4310-92E9-C527B173FC0C}" presName="sibTrans" presStyleCnt="0"/>
      <dgm:spPr/>
    </dgm:pt>
    <dgm:pt modelId="{CF9D97C4-28B0-4FBB-828F-E910DC8DF04F}" type="pres">
      <dgm:prSet presAssocID="{85C7DF05-1F26-465D-856C-3ECE605A6EC9}" presName="textNode" presStyleLbl="node1" presStyleIdx="1" presStyleCnt="4">
        <dgm:presLayoutVars>
          <dgm:bulletEnabled val="1"/>
        </dgm:presLayoutVars>
      </dgm:prSet>
      <dgm:spPr/>
      <dgm:t>
        <a:bodyPr/>
        <a:lstStyle/>
        <a:p>
          <a:endParaRPr lang="en-CA"/>
        </a:p>
      </dgm:t>
    </dgm:pt>
    <dgm:pt modelId="{A11CFFBB-EDF1-4232-A53F-173D4BE19F55}" type="pres">
      <dgm:prSet presAssocID="{1731F046-6C28-410D-BAF8-7A8278C53A6E}" presName="sibTrans" presStyleCnt="0"/>
      <dgm:spPr/>
    </dgm:pt>
    <dgm:pt modelId="{3B90F974-A1F6-4131-B098-4034F715A13A}" type="pres">
      <dgm:prSet presAssocID="{11FEA05B-8EAD-4C26-8742-74BD1CD4E60E}" presName="textNode" presStyleLbl="node1" presStyleIdx="2" presStyleCnt="4">
        <dgm:presLayoutVars>
          <dgm:bulletEnabled val="1"/>
        </dgm:presLayoutVars>
      </dgm:prSet>
      <dgm:spPr/>
      <dgm:t>
        <a:bodyPr/>
        <a:lstStyle/>
        <a:p>
          <a:endParaRPr lang="en-CA"/>
        </a:p>
      </dgm:t>
    </dgm:pt>
    <dgm:pt modelId="{7EB20436-2870-41EC-B626-189E5D11670E}" type="pres">
      <dgm:prSet presAssocID="{8D8271D7-BAA8-4ECE-967A-2CF0AA29FC2D}" presName="sibTrans" presStyleCnt="0"/>
      <dgm:spPr/>
    </dgm:pt>
    <dgm:pt modelId="{81D66344-8C09-4220-9730-BBC77ED907B1}" type="pres">
      <dgm:prSet presAssocID="{2D5E83C2-01B9-48D1-8162-A766BD85ECA9}" presName="textNode" presStyleLbl="node1" presStyleIdx="3" presStyleCnt="4">
        <dgm:presLayoutVars>
          <dgm:bulletEnabled val="1"/>
        </dgm:presLayoutVars>
      </dgm:prSet>
      <dgm:spPr/>
      <dgm:t>
        <a:bodyPr/>
        <a:lstStyle/>
        <a:p>
          <a:endParaRPr lang="en-CA"/>
        </a:p>
      </dgm:t>
    </dgm:pt>
  </dgm:ptLst>
  <dgm:cxnLst>
    <dgm:cxn modelId="{08FADD9E-F510-B443-AF38-A636E15B7C29}" type="presOf" srcId="{11FEA05B-8EAD-4C26-8742-74BD1CD4E60E}" destId="{3B90F974-A1F6-4131-B098-4034F715A13A}" srcOrd="0" destOrd="0" presId="urn:microsoft.com/office/officeart/2005/8/layout/hProcess9"/>
    <dgm:cxn modelId="{09088232-FE9F-41B5-A3D7-59A6B1FC2118}" srcId="{2C63112C-E76D-464F-82C1-06F60F365AC8}" destId="{D5C1B96E-FDD9-490B-86CE-6FA60CC4FDF7}" srcOrd="0" destOrd="0" parTransId="{1D7D35AC-9560-45A6-9512-E50345506A15}" sibTransId="{81F0DBA8-A325-4310-92E9-C527B173FC0C}"/>
    <dgm:cxn modelId="{97D00181-5C58-45FC-BCC4-67174625E62F}" srcId="{2C63112C-E76D-464F-82C1-06F60F365AC8}" destId="{85C7DF05-1F26-465D-856C-3ECE605A6EC9}" srcOrd="1" destOrd="0" parTransId="{03C20ABD-8570-427D-9441-0AD6FF9110AC}" sibTransId="{1731F046-6C28-410D-BAF8-7A8278C53A6E}"/>
    <dgm:cxn modelId="{68DF0127-DC3C-4C41-8AE7-3E8C5B9CA5DD}" type="presOf" srcId="{2D5E83C2-01B9-48D1-8162-A766BD85ECA9}" destId="{81D66344-8C09-4220-9730-BBC77ED907B1}" srcOrd="0" destOrd="0" presId="urn:microsoft.com/office/officeart/2005/8/layout/hProcess9"/>
    <dgm:cxn modelId="{0A4DD322-B2BA-5A4E-9B7E-81C4E1294940}" type="presOf" srcId="{D5C1B96E-FDD9-490B-86CE-6FA60CC4FDF7}" destId="{88619E16-8946-4DE5-B513-CB620EDE6D56}" srcOrd="0" destOrd="0" presId="urn:microsoft.com/office/officeart/2005/8/layout/hProcess9"/>
    <dgm:cxn modelId="{B2E787BF-B7F8-48B1-9CD1-921AF2E16A1D}" srcId="{2C63112C-E76D-464F-82C1-06F60F365AC8}" destId="{11FEA05B-8EAD-4C26-8742-74BD1CD4E60E}" srcOrd="2" destOrd="0" parTransId="{1E1614D7-7AC6-4978-971E-71DB728D7F49}" sibTransId="{8D8271D7-BAA8-4ECE-967A-2CF0AA29FC2D}"/>
    <dgm:cxn modelId="{A446ABC2-B28E-9E49-87E7-4207FB627794}" type="presOf" srcId="{85C7DF05-1F26-465D-856C-3ECE605A6EC9}" destId="{CF9D97C4-28B0-4FBB-828F-E910DC8DF04F}" srcOrd="0" destOrd="0" presId="urn:microsoft.com/office/officeart/2005/8/layout/hProcess9"/>
    <dgm:cxn modelId="{8CD70C3E-120B-4332-B143-713068AAAC35}" srcId="{2C63112C-E76D-464F-82C1-06F60F365AC8}" destId="{2D5E83C2-01B9-48D1-8162-A766BD85ECA9}" srcOrd="3" destOrd="0" parTransId="{6730A9CA-B40C-4271-9B06-AF4C8B871F42}" sibTransId="{04F02715-B2B2-4A4B-A265-EC80C48F8629}"/>
    <dgm:cxn modelId="{33D25098-B275-D242-824C-953C11020E57}" type="presOf" srcId="{2C63112C-E76D-464F-82C1-06F60F365AC8}" destId="{DCCB0F76-4CCD-43B2-A76F-FC4820323D89}" srcOrd="0" destOrd="0" presId="urn:microsoft.com/office/officeart/2005/8/layout/hProcess9"/>
    <dgm:cxn modelId="{CF8622A3-F26F-9846-8B8D-8DE814899920}" type="presParOf" srcId="{DCCB0F76-4CCD-43B2-A76F-FC4820323D89}" destId="{75263C51-080C-49C9-991B-B57D175421FE}" srcOrd="0" destOrd="0" presId="urn:microsoft.com/office/officeart/2005/8/layout/hProcess9"/>
    <dgm:cxn modelId="{3BAFA539-60DA-3341-865F-379AF0E31650}" type="presParOf" srcId="{DCCB0F76-4CCD-43B2-A76F-FC4820323D89}" destId="{04878612-5082-4058-BD62-793365C0BD31}" srcOrd="1" destOrd="0" presId="urn:microsoft.com/office/officeart/2005/8/layout/hProcess9"/>
    <dgm:cxn modelId="{3E586D97-242C-5146-BA26-8DF5ABD47267}" type="presParOf" srcId="{04878612-5082-4058-BD62-793365C0BD31}" destId="{88619E16-8946-4DE5-B513-CB620EDE6D56}" srcOrd="0" destOrd="0" presId="urn:microsoft.com/office/officeart/2005/8/layout/hProcess9"/>
    <dgm:cxn modelId="{295DE259-B55A-3A48-9C90-D5392D9CCC27}" type="presParOf" srcId="{04878612-5082-4058-BD62-793365C0BD31}" destId="{5B057AA1-7DB8-4653-B72C-79E70914F2D1}" srcOrd="1" destOrd="0" presId="urn:microsoft.com/office/officeart/2005/8/layout/hProcess9"/>
    <dgm:cxn modelId="{A7DB6704-B6D0-D44B-B25C-C1364DFB6953}" type="presParOf" srcId="{04878612-5082-4058-BD62-793365C0BD31}" destId="{CF9D97C4-28B0-4FBB-828F-E910DC8DF04F}" srcOrd="2" destOrd="0" presId="urn:microsoft.com/office/officeart/2005/8/layout/hProcess9"/>
    <dgm:cxn modelId="{D1CDCC93-90A3-8F46-A618-C7BACDDC5E31}" type="presParOf" srcId="{04878612-5082-4058-BD62-793365C0BD31}" destId="{A11CFFBB-EDF1-4232-A53F-173D4BE19F55}" srcOrd="3" destOrd="0" presId="urn:microsoft.com/office/officeart/2005/8/layout/hProcess9"/>
    <dgm:cxn modelId="{0AC6A878-9BF9-3C4D-BA63-FD7BBC4A94DC}" type="presParOf" srcId="{04878612-5082-4058-BD62-793365C0BD31}" destId="{3B90F974-A1F6-4131-B098-4034F715A13A}" srcOrd="4" destOrd="0" presId="urn:microsoft.com/office/officeart/2005/8/layout/hProcess9"/>
    <dgm:cxn modelId="{677265B8-DBE3-F243-84C3-CF26232F342B}" type="presParOf" srcId="{04878612-5082-4058-BD62-793365C0BD31}" destId="{7EB20436-2870-41EC-B626-189E5D11670E}" srcOrd="5" destOrd="0" presId="urn:microsoft.com/office/officeart/2005/8/layout/hProcess9"/>
    <dgm:cxn modelId="{F9C8567F-0D6E-014B-8A34-9D241984E32B}" type="presParOf" srcId="{04878612-5082-4058-BD62-793365C0BD31}" destId="{81D66344-8C09-4220-9730-BBC77ED907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63C51-080C-49C9-991B-B57D175421FE}">
      <dsp:nvSpPr>
        <dsp:cNvPr id="0" name=""/>
        <dsp:cNvSpPr/>
      </dsp:nvSpPr>
      <dsp:spPr>
        <a:xfrm>
          <a:off x="607052" y="0"/>
          <a:ext cx="6551023" cy="5138056"/>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19E16-8946-4DE5-B513-CB620EDE6D56}">
      <dsp:nvSpPr>
        <dsp:cNvPr id="0" name=""/>
        <dsp:cNvSpPr/>
      </dsp:nvSpPr>
      <dsp:spPr>
        <a:xfrm>
          <a:off x="3857"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Extract DNA</a:t>
          </a:r>
          <a:endParaRPr lang="en-CA" sz="2500" kern="1200" dirty="0">
            <a:latin typeface="Georgia" panose="02040502050405020303" pitchFamily="18" charset="0"/>
          </a:endParaRPr>
        </a:p>
      </dsp:txBody>
      <dsp:txXfrm>
        <a:off x="94424" y="1631984"/>
        <a:ext cx="1674136" cy="1874088"/>
      </dsp:txXfrm>
    </dsp:sp>
    <dsp:sp modelId="{CF9D97C4-28B0-4FBB-828F-E910DC8DF04F}">
      <dsp:nvSpPr>
        <dsp:cNvPr id="0" name=""/>
        <dsp:cNvSpPr/>
      </dsp:nvSpPr>
      <dsp:spPr>
        <a:xfrm>
          <a:off x="1951891"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Sequence random fragments</a:t>
          </a:r>
          <a:endParaRPr lang="en-CA" sz="2500" kern="1200" dirty="0">
            <a:latin typeface="Georgia" panose="02040502050405020303" pitchFamily="18" charset="0"/>
          </a:endParaRPr>
        </a:p>
      </dsp:txBody>
      <dsp:txXfrm>
        <a:off x="2042458" y="1631984"/>
        <a:ext cx="1674136" cy="1874088"/>
      </dsp:txXfrm>
    </dsp:sp>
    <dsp:sp modelId="{3B90F974-A1F6-4131-B098-4034F715A13A}">
      <dsp:nvSpPr>
        <dsp:cNvPr id="0" name=""/>
        <dsp:cNvSpPr/>
      </dsp:nvSpPr>
      <dsp:spPr>
        <a:xfrm>
          <a:off x="3899924"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QC</a:t>
          </a:r>
          <a:endParaRPr lang="en-CA" sz="2500" kern="1200" dirty="0">
            <a:latin typeface="Georgia" panose="02040502050405020303" pitchFamily="18" charset="0"/>
          </a:endParaRPr>
        </a:p>
      </dsp:txBody>
      <dsp:txXfrm>
        <a:off x="3990491" y="1631984"/>
        <a:ext cx="1674136" cy="1874088"/>
      </dsp:txXfrm>
    </dsp:sp>
    <dsp:sp modelId="{81D66344-8C09-4220-9730-BBC77ED907B1}">
      <dsp:nvSpPr>
        <dsp:cNvPr id="0" name=""/>
        <dsp:cNvSpPr/>
      </dsp:nvSpPr>
      <dsp:spPr>
        <a:xfrm>
          <a:off x="5847958"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Diversity</a:t>
          </a:r>
          <a:r>
            <a:rPr lang="en-CA" sz="2500" kern="1200" baseline="0" dirty="0" smtClean="0">
              <a:latin typeface="Georgia" panose="02040502050405020303" pitchFamily="18" charset="0"/>
            </a:rPr>
            <a:t> </a:t>
          </a:r>
          <a:r>
            <a:rPr lang="en-CA" sz="2500" kern="1200" dirty="0" smtClean="0">
              <a:latin typeface="Georgia" panose="02040502050405020303" pitchFamily="18" charset="0"/>
            </a:rPr>
            <a:t>analysis</a:t>
          </a:r>
          <a:endParaRPr lang="en-CA" sz="2500" kern="1200" dirty="0">
            <a:latin typeface="Georgia" panose="02040502050405020303" pitchFamily="18" charset="0"/>
          </a:endParaRPr>
        </a:p>
      </dsp:txBody>
      <dsp:txXfrm>
        <a:off x="5938525" y="1631984"/>
        <a:ext cx="1674136" cy="18740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C527B-84FF-B447-9A27-6ADB8FADFBF3}" type="datetimeFigureOut">
              <a:rPr lang="en-US" smtClean="0"/>
              <a:t>8/1/17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3CF38-FFA9-2746-AA8D-3360EAC9EC58}" type="slidenum">
              <a:rPr lang="en-US" smtClean="0"/>
              <a:t>‹#›</a:t>
            </a:fld>
            <a:endParaRPr lang="en-US"/>
          </a:p>
        </p:txBody>
      </p:sp>
    </p:spTree>
    <p:extLst>
      <p:ext uri="{BB962C8B-B14F-4D97-AF65-F5344CB8AC3E}">
        <p14:creationId xmlns:p14="http://schemas.microsoft.com/office/powerpoint/2010/main" val="9552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a:t>
            </a:r>
            <a:r>
              <a:rPr lang="en-US" dirty="0" err="1" smtClean="0"/>
              <a:t>Im</a:t>
            </a:r>
            <a:r>
              <a:rPr lang="en-US" baseline="0" dirty="0" smtClean="0"/>
              <a:t> going to </a:t>
            </a:r>
            <a:r>
              <a:rPr lang="en-US" baseline="0" dirty="0" err="1" smtClean="0"/>
              <a:t>spenf</a:t>
            </a:r>
            <a:r>
              <a:rPr lang="en-US" baseline="0" dirty="0" smtClean="0"/>
              <a:t> the next little section looking at some more databases, specifically </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a:t>
            </a:fld>
            <a:endParaRPr lang="en-US"/>
          </a:p>
        </p:txBody>
      </p:sp>
    </p:spTree>
    <p:extLst>
      <p:ext uri="{BB962C8B-B14F-4D97-AF65-F5344CB8AC3E}">
        <p14:creationId xmlns:p14="http://schemas.microsoft.com/office/powerpoint/2010/main" val="134787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away from the ENSEMBL databases here are some community plant databases – ones that are put together by and maintained by researchers active in those specific fields and that add value by being part of those communities.</a:t>
            </a:r>
          </a:p>
          <a:p>
            <a:endParaRPr lang="en-US" baseline="0" dirty="0" smtClean="0"/>
          </a:p>
          <a:p>
            <a:r>
              <a:rPr lang="en-US" baseline="0" dirty="0" smtClean="0"/>
              <a:t>T</a:t>
            </a:r>
            <a:r>
              <a:rPr lang="en-GB" baseline="0" dirty="0" smtClean="0"/>
              <a:t>he first is the sol genomics – specifically this adds value from community – so expert manual and not just automated annotation and gene assemblies.</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10</a:t>
            </a:fld>
            <a:endParaRPr lang="en-US"/>
          </a:p>
        </p:txBody>
      </p:sp>
    </p:spTree>
    <p:extLst>
      <p:ext uri="{BB962C8B-B14F-4D97-AF65-F5344CB8AC3E}">
        <p14:creationId xmlns:p14="http://schemas.microsoft.com/office/powerpoint/2010/main" val="1906134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site is again genome browser centric but beyond that</a:t>
            </a:r>
          </a:p>
          <a:p>
            <a:endParaRPr lang="en-GB" baseline="0" dirty="0" smtClean="0"/>
          </a:p>
          <a:p>
            <a:r>
              <a:rPr lang="en-GB" baseline="0" dirty="0" smtClean="0"/>
              <a:t>They have their own versions of the comparative genomics tools that we saw on ENSEMBL and some extra really cool tools. Like the biochemical pathways which you see here, the blobs are genes the diagrams are the pathways.</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11</a:t>
            </a:fld>
            <a:endParaRPr lang="en-US"/>
          </a:p>
        </p:txBody>
      </p:sp>
    </p:spTree>
    <p:extLst>
      <p:ext uri="{BB962C8B-B14F-4D97-AF65-F5344CB8AC3E}">
        <p14:creationId xmlns:p14="http://schemas.microsoft.com/office/powerpoint/2010/main" val="92325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US" dirty="0" smtClean="0"/>
              <a:t>They also have</a:t>
            </a:r>
            <a:r>
              <a:rPr lang="en-US" baseline="0" dirty="0" smtClean="0"/>
              <a:t> tools for designing CAPs assays, for VIGs experiments on the genomes in the database and alignment and tree </a:t>
            </a:r>
            <a:r>
              <a:rPr lang="en-US" baseline="0" dirty="0" err="1" smtClean="0"/>
              <a:t>visualisation</a:t>
            </a:r>
            <a:r>
              <a:rPr lang="en-US" baseline="0" dirty="0" smtClean="0"/>
              <a:t> tools for your uploaded data as well as loads of other stuff for Mapping, in silico PCR and some breeder tools.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12</a:t>
            </a:fld>
            <a:endParaRPr lang="en-US"/>
          </a:p>
        </p:txBody>
      </p:sp>
    </p:spTree>
    <p:extLst>
      <p:ext uri="{BB962C8B-B14F-4D97-AF65-F5344CB8AC3E}">
        <p14:creationId xmlns:p14="http://schemas.microsoft.com/office/powerpoint/2010/main" val="9419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TAIR</a:t>
            </a:r>
            <a:r>
              <a:rPr lang="en-US" baseline="0" dirty="0" smtClean="0"/>
              <a:t> – the Arabidopsis information resource is the original gold standard database for Arabidopsis. The site covers just one genome but there is a truck load of tools and annotations on the thing. Again its genome </a:t>
            </a:r>
            <a:r>
              <a:rPr lang="en-US" baseline="0" dirty="0" err="1" smtClean="0"/>
              <a:t>browswer</a:t>
            </a:r>
            <a:r>
              <a:rPr lang="en-US" baseline="0" dirty="0" smtClean="0"/>
              <a:t> centric but you can search on many types, including the history of the locus and Protocols and publications, which have all been added by dedicated curators.</a:t>
            </a:r>
          </a:p>
          <a:p>
            <a:endParaRPr lang="en-US" baseline="0" dirty="0" smtClean="0"/>
          </a:p>
          <a:p>
            <a:r>
              <a:rPr lang="en-US" baseline="0" dirty="0" smtClean="0"/>
              <a:t>Unique Tools include protein interaction browsers, Metabolic pathways and Motif finders. </a:t>
            </a:r>
          </a:p>
          <a:p>
            <a:endParaRPr lang="en-US" baseline="0" dirty="0" smtClean="0"/>
          </a:p>
          <a:p>
            <a:r>
              <a:rPr lang="en-US" baseline="0" dirty="0" smtClean="0"/>
              <a:t>The site </a:t>
            </a:r>
            <a:r>
              <a:rPr lang="en-US" baseline="0" dirty="0" err="1" smtClean="0"/>
              <a:t>organises</a:t>
            </a:r>
            <a:r>
              <a:rPr lang="en-US" baseline="0" dirty="0" smtClean="0"/>
              <a:t> these into Portals of related topics to aid the user some of which are also instructional</a:t>
            </a:r>
          </a:p>
          <a:p>
            <a:endParaRPr lang="en-US" baseline="0" dirty="0" smtClean="0"/>
          </a:p>
          <a:p>
            <a:r>
              <a:rPr lang="en-US" baseline="0" dirty="0" smtClean="0"/>
              <a:t>Funding for TAIR from NIH ran out a few years ago and ever since TAIR is a full subscription service, so you have to pay for it. Usually this is done on the lab level or institute level. But if you find that there are parts of it you can’t get at – you might need to subscribe.</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13</a:t>
            </a:fld>
            <a:endParaRPr lang="en-US"/>
          </a:p>
        </p:txBody>
      </p:sp>
    </p:spTree>
    <p:extLst>
      <p:ext uri="{BB962C8B-B14F-4D97-AF65-F5344CB8AC3E}">
        <p14:creationId xmlns:p14="http://schemas.microsoft.com/office/powerpoint/2010/main" val="95759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response to the funding of TAIR going away, an</a:t>
            </a:r>
            <a:r>
              <a:rPr lang="en-US" baseline="0" dirty="0" smtClean="0"/>
              <a:t> update database was produced., this is </a:t>
            </a:r>
            <a:r>
              <a:rPr lang="en-US" baseline="0" dirty="0" err="1" smtClean="0"/>
              <a:t>araport</a:t>
            </a:r>
            <a:r>
              <a:rPr lang="en-US" baseline="0" dirty="0" smtClean="0"/>
              <a:t> and it starts with the most recent TAIR 10 genome release and builds a next generation infrastructure on it. </a:t>
            </a:r>
          </a:p>
          <a:p>
            <a:endParaRPr lang="en-US" baseline="0" dirty="0" smtClean="0"/>
          </a:p>
          <a:p>
            <a:r>
              <a:rPr lang="en-US" baseline="0" dirty="0" err="1" smtClean="0"/>
              <a:t>Theres</a:t>
            </a:r>
            <a:r>
              <a:rPr lang="en-US" baseline="0" dirty="0" smtClean="0"/>
              <a:t> a lot of clever future proof high-throughput software in the background but it presents a genome browser with a new annotation, including features for in browser genome annotation</a:t>
            </a:r>
          </a:p>
          <a:p>
            <a:endParaRPr lang="en-US" baseline="0" dirty="0" smtClean="0"/>
          </a:p>
          <a:p>
            <a:r>
              <a:rPr lang="en-US" baseline="0" dirty="0" smtClean="0"/>
              <a:t>Its main utility though is its app store feature – this is a structure that allows any external developer to add a tool that makes use of the data to do a specific job, there are about 20 on there at the moment and </a:t>
            </a:r>
            <a:r>
              <a:rPr lang="en-US" baseline="0" dirty="0" err="1" smtClean="0"/>
              <a:t>theyre</a:t>
            </a:r>
            <a:r>
              <a:rPr lang="en-US" baseline="0" dirty="0" smtClean="0"/>
              <a:t> pretty standard, the BLAST </a:t>
            </a:r>
            <a:r>
              <a:rPr lang="en-US" baseline="0" dirty="0" err="1" smtClean="0"/>
              <a:t>etc</a:t>
            </a:r>
            <a:r>
              <a:rPr lang="en-US" baseline="0" dirty="0" smtClean="0"/>
              <a:t>, and some more interesting ones like phosphorylation database stuff and some interaction data. </a:t>
            </a:r>
          </a:p>
          <a:p>
            <a:endParaRPr lang="en-US" baseline="0" dirty="0" smtClean="0"/>
          </a:p>
          <a:p>
            <a:r>
              <a:rPr lang="en-US" baseline="0" dirty="0" err="1" smtClean="0"/>
              <a:t>Araport</a:t>
            </a:r>
            <a:r>
              <a:rPr lang="en-US" baseline="0" dirty="0" smtClean="0"/>
              <a:t> is quite new and expanding so if you need something specific and it </a:t>
            </a:r>
            <a:r>
              <a:rPr lang="en-US" baseline="0" dirty="0" err="1" smtClean="0"/>
              <a:t>doesn</a:t>
            </a:r>
            <a:r>
              <a:rPr lang="uk-UA" baseline="0" dirty="0" smtClean="0"/>
              <a:t>’</a:t>
            </a:r>
            <a:r>
              <a:rPr lang="en-US" baseline="0" dirty="0" smtClean="0"/>
              <a:t>t exist you can get it added in</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14</a:t>
            </a:fld>
            <a:endParaRPr lang="en-US"/>
          </a:p>
        </p:txBody>
      </p:sp>
    </p:spTree>
    <p:extLst>
      <p:ext uri="{BB962C8B-B14F-4D97-AF65-F5344CB8AC3E}">
        <p14:creationId xmlns:p14="http://schemas.microsoft.com/office/powerpoint/2010/main" val="1310268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in</a:t>
            </a:r>
            <a:r>
              <a:rPr lang="en-US" baseline="0" dirty="0" smtClean="0"/>
              <a:t> this section </a:t>
            </a:r>
            <a:r>
              <a:rPr lang="en-US" baseline="0" dirty="0" err="1" smtClean="0"/>
              <a:t>Im</a:t>
            </a:r>
            <a:r>
              <a:rPr lang="en-US" baseline="0" dirty="0" smtClean="0"/>
              <a:t> going to talk about Genome Assembly and Annotation and look at some of the tools we have to do that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15</a:t>
            </a:fld>
            <a:endParaRPr lang="en-US"/>
          </a:p>
        </p:txBody>
      </p:sp>
    </p:spTree>
    <p:extLst>
      <p:ext uri="{BB962C8B-B14F-4D97-AF65-F5344CB8AC3E}">
        <p14:creationId xmlns:p14="http://schemas.microsoft.com/office/powerpoint/2010/main" val="812272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with this section</a:t>
            </a:r>
            <a:r>
              <a:rPr lang="en-US" baseline="0" dirty="0" smtClean="0"/>
              <a:t> will be to give you a bit of background and help you to come up with a first strategy for doing genome assembly</a:t>
            </a:r>
          </a:p>
          <a:p>
            <a:endParaRPr lang="en-US" baseline="0" dirty="0" smtClean="0"/>
          </a:p>
          <a:p>
            <a:r>
              <a:rPr lang="en-US" baseline="0" dirty="0" smtClean="0"/>
              <a:t>And to that end we’ll go over a bit of theory on the sequence types and have a look in a general and useful way at the basics of the algorithms – there wont be any hardcore computer science, and how to critically assess an assembly.</a:t>
            </a:r>
          </a:p>
          <a:p>
            <a:endParaRPr lang="en-US" baseline="0" dirty="0" smtClean="0"/>
          </a:p>
          <a:p>
            <a:r>
              <a:rPr lang="en-US" baseline="0" dirty="0" smtClean="0"/>
              <a:t>Then we’ll look at the tools for actually doing the assembly.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16</a:t>
            </a:fld>
            <a:endParaRPr lang="en-US"/>
          </a:p>
        </p:txBody>
      </p:sp>
    </p:spTree>
    <p:extLst>
      <p:ext uri="{BB962C8B-B14F-4D97-AF65-F5344CB8AC3E}">
        <p14:creationId xmlns:p14="http://schemas.microsoft.com/office/powerpoint/2010/main" val="23222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first things first,</a:t>
            </a:r>
            <a:r>
              <a:rPr lang="en-US" baseline="0" dirty="0" smtClean="0"/>
              <a:t> high throughput sequencing for genome </a:t>
            </a:r>
            <a:r>
              <a:rPr lang="en-US" baseline="0" dirty="0" err="1" smtClean="0"/>
              <a:t>assemlby</a:t>
            </a:r>
            <a:r>
              <a:rPr lang="en-US" baseline="0" dirty="0" smtClean="0"/>
              <a:t>. At the moment there are two main technologies that that get used. The first is Illumina sequencing by synthesis, this is the older technology and it works basically by using small primers bound to a slide that bind to the ends of DNA fragments that you wash over them. Then these fragments are amplified by PCR to make large clusters of the same sequence. To actually sequence you introduce terminator fluorescent dNTPs in cycles and measure the fluorescence that comes from each spot in each cycle, so you sequence by </a:t>
            </a:r>
            <a:r>
              <a:rPr lang="en-US" baseline="0" dirty="0" err="1" smtClean="0"/>
              <a:t>synthesising</a:t>
            </a:r>
            <a:r>
              <a:rPr lang="en-US" baseline="0" dirty="0" smtClean="0"/>
              <a:t> a complementary strand.</a:t>
            </a:r>
          </a:p>
          <a:p>
            <a:endParaRPr lang="en-US" baseline="0" dirty="0" smtClean="0"/>
          </a:p>
          <a:p>
            <a:r>
              <a:rPr lang="en-US" baseline="0" dirty="0" smtClean="0"/>
              <a:t>The other technology is Pacific </a:t>
            </a:r>
            <a:r>
              <a:rPr lang="en-US" baseline="0" dirty="0" err="1" smtClean="0"/>
              <a:t>BioSciences</a:t>
            </a:r>
            <a:r>
              <a:rPr lang="en-US" baseline="0" dirty="0" smtClean="0"/>
              <a:t> Single molecule system which is based on a slide with tiny </a:t>
            </a:r>
            <a:r>
              <a:rPr lang="en-US" baseline="0" dirty="0" err="1" smtClean="0"/>
              <a:t>zeptoliter</a:t>
            </a:r>
            <a:r>
              <a:rPr lang="en-US" baseline="0" dirty="0" smtClean="0"/>
              <a:t> holes in it and DNA polymerase tethered to the bottom. When DNA is introduced the polymerase </a:t>
            </a:r>
            <a:r>
              <a:rPr lang="en-US" baseline="0" dirty="0" err="1" smtClean="0"/>
              <a:t>startes</a:t>
            </a:r>
            <a:r>
              <a:rPr lang="en-US" baseline="0" dirty="0" smtClean="0"/>
              <a:t> to </a:t>
            </a:r>
            <a:r>
              <a:rPr lang="en-US" baseline="0" dirty="0" err="1" smtClean="0"/>
              <a:t>synthesise</a:t>
            </a:r>
            <a:r>
              <a:rPr lang="en-US" baseline="0" dirty="0" smtClean="0"/>
              <a:t> and incorporates the </a:t>
            </a:r>
            <a:r>
              <a:rPr lang="en-US" baseline="0" dirty="0" err="1" smtClean="0"/>
              <a:t>fluorephores</a:t>
            </a:r>
            <a:r>
              <a:rPr lang="en-US" baseline="0" dirty="0" smtClean="0"/>
              <a:t> which are recorded as it goes, to get high accuracy each molecule has to be read multiple times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17</a:t>
            </a:fld>
            <a:endParaRPr lang="en-US"/>
          </a:p>
        </p:txBody>
      </p:sp>
    </p:spTree>
    <p:extLst>
      <p:ext uri="{BB962C8B-B14F-4D97-AF65-F5344CB8AC3E}">
        <p14:creationId xmlns:p14="http://schemas.microsoft.com/office/powerpoint/2010/main" val="1397100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 different ways</a:t>
            </a:r>
            <a:r>
              <a:rPr lang="en-US" baseline="0" dirty="0" smtClean="0"/>
              <a:t> of preparing the DNA for sequencing that results in some extra information about reads. With Paired end and mate paired strategies then you get info about the distance between the reads. In Paired end you basically read both ends of a molecule that you more or less know the length of, these tend to be separated by about 500 </a:t>
            </a:r>
            <a:r>
              <a:rPr lang="en-US" baseline="0" dirty="0" err="1" smtClean="0"/>
              <a:t>bp</a:t>
            </a:r>
            <a:r>
              <a:rPr lang="en-US" baseline="0" dirty="0" smtClean="0"/>
              <a:t> in practice.</a:t>
            </a:r>
          </a:p>
          <a:p>
            <a:endParaRPr lang="en-US" baseline="0" dirty="0" smtClean="0"/>
          </a:p>
          <a:p>
            <a:r>
              <a:rPr lang="en-US" baseline="0" dirty="0" smtClean="0"/>
              <a:t>With Mate Pairs, the fragment is circularized and you cut out and sequence the two end parts, so you end up with a distance of about 10 </a:t>
            </a:r>
            <a:r>
              <a:rPr lang="en-US" baseline="0" dirty="0" err="1" smtClean="0"/>
              <a:t>kbp</a:t>
            </a:r>
            <a:r>
              <a:rPr lang="en-US" baseline="0" dirty="0" smtClean="0"/>
              <a:t> in practice. If the cutting goes wrong though, then you end up with the middle of the molecule and a shorter distance.</a:t>
            </a:r>
          </a:p>
          <a:p>
            <a:endParaRPr lang="en-US" baseline="0" dirty="0" smtClean="0"/>
          </a:p>
          <a:p>
            <a:r>
              <a:rPr lang="en-US" baseline="0" dirty="0" smtClean="0"/>
              <a:t>So the take home of this is, different preparations let you know the distance between reads in the original fragment.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18</a:t>
            </a:fld>
            <a:endParaRPr lang="en-US"/>
          </a:p>
        </p:txBody>
      </p:sp>
    </p:spTree>
    <p:extLst>
      <p:ext uri="{BB962C8B-B14F-4D97-AF65-F5344CB8AC3E}">
        <p14:creationId xmlns:p14="http://schemas.microsoft.com/office/powerpoint/2010/main" val="2080044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some more practical</a:t>
            </a:r>
            <a:r>
              <a:rPr lang="en-US" baseline="0" dirty="0" smtClean="0"/>
              <a:t> differences, Illumina reads are much shorter, though that headline figure from </a:t>
            </a:r>
            <a:r>
              <a:rPr lang="en-US" baseline="0" dirty="0" err="1" smtClean="0"/>
              <a:t>PacBio</a:t>
            </a:r>
            <a:r>
              <a:rPr lang="en-US" baseline="0" dirty="0" smtClean="0"/>
              <a:t> is more like 5kb in practice. You do get many more reads from Illumina and much higher accuracy, but it isn’t cut and dried as to which you should use for every application, the decision will be very case dependent. These are the basic facts you should know though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19</a:t>
            </a:fld>
            <a:endParaRPr lang="en-US"/>
          </a:p>
        </p:txBody>
      </p:sp>
    </p:spTree>
    <p:extLst>
      <p:ext uri="{BB962C8B-B14F-4D97-AF65-F5344CB8AC3E}">
        <p14:creationId xmlns:p14="http://schemas.microsoft.com/office/powerpoint/2010/main" val="37637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database,</a:t>
            </a:r>
            <a:r>
              <a:rPr lang="en-US" baseline="0" dirty="0" smtClean="0"/>
              <a:t> or group of databases I want to tell you about are the ENSEMBL </a:t>
            </a:r>
            <a:r>
              <a:rPr lang="en-US" baseline="0" dirty="0" err="1" smtClean="0"/>
              <a:t>DBs.</a:t>
            </a:r>
            <a:r>
              <a:rPr lang="en-US" baseline="0" dirty="0" smtClean="0"/>
              <a:t> </a:t>
            </a:r>
          </a:p>
          <a:p>
            <a:endParaRPr lang="en-US" baseline="0" dirty="0" smtClean="0"/>
          </a:p>
          <a:p>
            <a:r>
              <a:rPr lang="en-US" baseline="0" dirty="0" smtClean="0"/>
              <a:t>This is a family of databases that are all more or less in the same format with similar tool structures. The whole </a:t>
            </a:r>
            <a:r>
              <a:rPr lang="en-US" baseline="0" dirty="0" err="1" smtClean="0"/>
              <a:t>ensembl</a:t>
            </a:r>
            <a:r>
              <a:rPr lang="en-US" baseline="0" dirty="0" smtClean="0"/>
              <a:t> project started as necessary way of annotating and disseminating the results from the human genome project. </a:t>
            </a:r>
          </a:p>
          <a:p>
            <a:endParaRPr lang="en-US" baseline="0" dirty="0" smtClean="0"/>
          </a:p>
          <a:p>
            <a:r>
              <a:rPr lang="en-US" baseline="0" dirty="0" smtClean="0"/>
              <a:t>The structure and tools are carried over to other groups of organisms and all the </a:t>
            </a:r>
            <a:r>
              <a:rPr lang="en-US" baseline="0" dirty="0" err="1" smtClean="0"/>
              <a:t>ensembl</a:t>
            </a:r>
            <a:r>
              <a:rPr lang="en-US" baseline="0" dirty="0" smtClean="0"/>
              <a:t> databases, let you get at Genome Assemblies, Gene models, Annotation, Gene Expression, Genetic variants like SNPs and INDELs and bigger comparisons across species and varieties.</a:t>
            </a:r>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2</a:t>
            </a:fld>
            <a:endParaRPr lang="en-US"/>
          </a:p>
        </p:txBody>
      </p:sp>
    </p:spTree>
    <p:extLst>
      <p:ext uri="{BB962C8B-B14F-4D97-AF65-F5344CB8AC3E}">
        <p14:creationId xmlns:p14="http://schemas.microsoft.com/office/powerpoint/2010/main" val="1266653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onto the sequence assembly problem.</a:t>
            </a:r>
            <a:r>
              <a:rPr lang="en-US" baseline="0" dirty="0" smtClean="0"/>
              <a:t> Shotgun sequencing results in lots of fragments of a once linear string. So it gets likened to putting back together a text </a:t>
            </a:r>
            <a:r>
              <a:rPr lang="en-US" baseline="0" dirty="0" err="1" smtClean="0"/>
              <a:t>thats</a:t>
            </a:r>
            <a:r>
              <a:rPr lang="en-US" baseline="0" dirty="0" smtClean="0"/>
              <a:t> been through a shredder. So imagine that pop star Rick Astley accidentally dropped his lyrics in the shredder – he’d end up with loads of bits that looked like this, they’d be all mixed up and some would be identical to each other</a:t>
            </a:r>
          </a:p>
          <a:p>
            <a:endParaRPr lang="en-US" baseline="0" dirty="0" smtClean="0"/>
          </a:p>
          <a:p>
            <a:r>
              <a:rPr lang="en-US" baseline="0" dirty="0" smtClean="0"/>
              <a:t>How can he start to put them back together</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20</a:t>
            </a:fld>
            <a:endParaRPr lang="en-US"/>
          </a:p>
        </p:txBody>
      </p:sp>
    </p:spTree>
    <p:extLst>
      <p:ext uri="{BB962C8B-B14F-4D97-AF65-F5344CB8AC3E}">
        <p14:creationId xmlns:p14="http://schemas.microsoft.com/office/powerpoint/2010/main" val="24673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 first thing is to use the overlaps in the fragments and try to rebuild the sequence, this brute</a:t>
            </a:r>
            <a:r>
              <a:rPr lang="en-US" baseline="0" dirty="0" smtClean="0"/>
              <a:t> force idea is a greedy algorithm, but it fails because our read length isn’t good enough – it contains those identical fragments and the repeats therefore make the real assembly hard to uncover</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21</a:t>
            </a:fld>
            <a:endParaRPr lang="en-US"/>
          </a:p>
        </p:txBody>
      </p:sp>
    </p:spTree>
    <p:extLst>
      <p:ext uri="{BB962C8B-B14F-4D97-AF65-F5344CB8AC3E}">
        <p14:creationId xmlns:p14="http://schemas.microsoft.com/office/powerpoint/2010/main" val="176780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most popular solution to this is to use a data structure called a de </a:t>
            </a:r>
            <a:r>
              <a:rPr lang="en-US" dirty="0" err="1" smtClean="0"/>
              <a:t>Bruijn</a:t>
            </a:r>
            <a:r>
              <a:rPr lang="en-US" dirty="0" smtClean="0"/>
              <a:t> graph, in which we smash our reads into sub fragments and make</a:t>
            </a:r>
            <a:r>
              <a:rPr lang="en-US" baseline="0" dirty="0" smtClean="0"/>
              <a:t> a network or graph from the overlaps in the sub fragments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22</a:t>
            </a:fld>
            <a:endParaRPr lang="en-US"/>
          </a:p>
        </p:txBody>
      </p:sp>
    </p:spTree>
    <p:extLst>
      <p:ext uri="{BB962C8B-B14F-4D97-AF65-F5344CB8AC3E}">
        <p14:creationId xmlns:p14="http://schemas.microsoft.com/office/powerpoint/2010/main" val="83369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assembly programs do this, they build the graph and draw all possible links, so it gets quite convoluted, so the next step</a:t>
            </a:r>
            <a:r>
              <a:rPr lang="en-US" baseline="0" dirty="0" smtClean="0"/>
              <a:t> is </a:t>
            </a:r>
            <a:r>
              <a:rPr lang="en-US" dirty="0" smtClean="0"/>
              <a:t>go</a:t>
            </a:r>
            <a:r>
              <a:rPr lang="en-US" baseline="0" dirty="0" smtClean="0"/>
              <a:t> on to simplify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23</a:t>
            </a:fld>
            <a:endParaRPr lang="en-US"/>
          </a:p>
        </p:txBody>
      </p:sp>
    </p:spTree>
    <p:extLst>
      <p:ext uri="{BB962C8B-B14F-4D97-AF65-F5344CB8AC3E}">
        <p14:creationId xmlns:p14="http://schemas.microsoft.com/office/powerpoint/2010/main" val="768319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simplification is </a:t>
            </a:r>
            <a:r>
              <a:rPr lang="en-US" baseline="0" dirty="0" smtClean="0"/>
              <a:t>– basically condense the long runs into </a:t>
            </a:r>
            <a:r>
              <a:rPr lang="en-US" baseline="0" dirty="0" err="1" smtClean="0"/>
              <a:t>contigs</a:t>
            </a:r>
            <a:r>
              <a:rPr lang="en-US" baseline="0" dirty="0" smtClean="0"/>
              <a:t> that can be output as an assembly </a:t>
            </a:r>
          </a:p>
          <a:p>
            <a:endParaRPr lang="en-US" baseline="0" dirty="0" smtClean="0"/>
          </a:p>
          <a:p>
            <a:r>
              <a:rPr lang="en-US" baseline="0" dirty="0" smtClean="0"/>
              <a:t>so you get some longer bits but not all the forks will be resolved, and you end up with equally likely alternative but different paths through the graph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24</a:t>
            </a:fld>
            <a:endParaRPr lang="en-US"/>
          </a:p>
        </p:txBody>
      </p:sp>
    </p:spTree>
    <p:extLst>
      <p:ext uri="{BB962C8B-B14F-4D97-AF65-F5344CB8AC3E}">
        <p14:creationId xmlns:p14="http://schemas.microsoft.com/office/powerpoint/2010/main" val="161334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that</a:t>
            </a:r>
            <a:r>
              <a:rPr lang="uk-UA" dirty="0" smtClean="0"/>
              <a:t>’</a:t>
            </a:r>
            <a:r>
              <a:rPr lang="en-US" dirty="0" smtClean="0"/>
              <a:t>s the tricky computer science over ! And from start to finish</a:t>
            </a:r>
            <a:r>
              <a:rPr lang="en-US" baseline="0" dirty="0" smtClean="0"/>
              <a:t> the process of genome assembly is like this: You get and shear your DNA, you make that assembly graph and solve and simplify it as best you can, then you bring in that extra information from paired ends and mate pairs to allow you to orient and order different fragments relative to each other.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25</a:t>
            </a:fld>
            <a:endParaRPr lang="en-US"/>
          </a:p>
        </p:txBody>
      </p:sp>
    </p:spTree>
    <p:extLst>
      <p:ext uri="{BB962C8B-B14F-4D97-AF65-F5344CB8AC3E}">
        <p14:creationId xmlns:p14="http://schemas.microsoft.com/office/powerpoint/2010/main" val="16873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Genome</a:t>
            </a:r>
            <a:r>
              <a:rPr lang="en-US" baseline="0" dirty="0" smtClean="0"/>
              <a:t> assembly is a hard thing. For lots of reasons. Some of the difficulty can come from the biology, so instead of having on nice long linear molecule, like a single book, then you have polyploidy which is like having many copies of the book, that may be slightly different from each other. Also genomes are full of repeated sections so that messes up our programs, repeats are the biggest problem</a:t>
            </a:r>
          </a:p>
          <a:p>
            <a:endParaRPr lang="en-US" baseline="0" dirty="0" smtClean="0"/>
          </a:p>
          <a:p>
            <a:r>
              <a:rPr lang="en-US" baseline="0" dirty="0" smtClean="0"/>
              <a:t>Then there are sequencer based problems. Genomes are many times larger than the reads we can generate, so really we have dreadful resolution.</a:t>
            </a:r>
          </a:p>
          <a:p>
            <a:endParaRPr lang="en-US" baseline="0" dirty="0" smtClean="0"/>
          </a:p>
          <a:p>
            <a:r>
              <a:rPr lang="en-US" baseline="0" dirty="0" smtClean="0"/>
              <a:t>Computational problems can come from having very large genomes – you just need really large computers to handle the amount of information. And complex repeat structure means there are loads of bubbles in the graphs to resolve so time becomes an issue</a:t>
            </a:r>
          </a:p>
          <a:p>
            <a:endParaRPr lang="en-US" baseline="0" dirty="0" smtClean="0"/>
          </a:p>
          <a:p>
            <a:r>
              <a:rPr lang="en-US" baseline="0" dirty="0" smtClean="0"/>
              <a:t>And then when you’ve done all that, there’s the question of whether the output assembly is correct and how we tell - to which the short answer is no, it isn’t completely correct, though large parts of it may be and  there are some sanity checks we can do to have confidence in what we’ve come up with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26</a:t>
            </a:fld>
            <a:endParaRPr lang="en-US"/>
          </a:p>
        </p:txBody>
      </p:sp>
    </p:spTree>
    <p:extLst>
      <p:ext uri="{BB962C8B-B14F-4D97-AF65-F5344CB8AC3E}">
        <p14:creationId xmlns:p14="http://schemas.microsoft.com/office/powerpoint/2010/main" val="1557811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a:t>
            </a:r>
            <a:r>
              <a:rPr lang="en-US" baseline="0" dirty="0" smtClean="0"/>
              <a:t> stand a good chance of getting a good assembly you need to try and ensure that you have a lot of coverage, so basically this is the number of times that you include a genome nucleotide into a read, the more the better and on the order of 30 times is a good starting point. </a:t>
            </a:r>
          </a:p>
          <a:p>
            <a:endParaRPr lang="en-US" baseline="0" dirty="0" smtClean="0"/>
          </a:p>
          <a:p>
            <a:r>
              <a:rPr lang="en-US" baseline="0" dirty="0" smtClean="0"/>
              <a:t>Then the longer the reads the better, you want reads that include the whole repeat but this isn’t always practicable. </a:t>
            </a:r>
          </a:p>
          <a:p>
            <a:endParaRPr lang="en-US" baseline="0" dirty="0" smtClean="0"/>
          </a:p>
          <a:p>
            <a:r>
              <a:rPr lang="en-US" baseline="0" dirty="0" smtClean="0"/>
              <a:t>And you also need to </a:t>
            </a:r>
            <a:r>
              <a:rPr lang="en-US" baseline="0" dirty="0" err="1" smtClean="0"/>
              <a:t>minimise</a:t>
            </a:r>
            <a:r>
              <a:rPr lang="en-US" baseline="0" dirty="0" smtClean="0"/>
              <a:t> the errors in the reads as these mess up calculations of overlaps</a:t>
            </a:r>
          </a:p>
          <a:p>
            <a:endParaRPr lang="en-US" baseline="0" dirty="0" smtClean="0"/>
          </a:p>
          <a:p>
            <a:r>
              <a:rPr lang="en-US" baseline="0" dirty="0" smtClean="0"/>
              <a:t>So you can see why you need to judge carefully with sequence types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27</a:t>
            </a:fld>
            <a:endParaRPr lang="en-US"/>
          </a:p>
        </p:txBody>
      </p:sp>
    </p:spTree>
    <p:extLst>
      <p:ext uri="{BB962C8B-B14F-4D97-AF65-F5344CB8AC3E}">
        <p14:creationId xmlns:p14="http://schemas.microsoft.com/office/powerpoint/2010/main" val="1549206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needs to be paid attention to in particular, because coverage is not</a:t>
            </a:r>
            <a:r>
              <a:rPr lang="en-US" baseline="0" dirty="0" smtClean="0"/>
              <a:t> even. Random sampling means that in a genome of many millions of bases, then some regions may not get sequenced. </a:t>
            </a:r>
          </a:p>
          <a:p>
            <a:endParaRPr lang="en-US" baseline="0" dirty="0" smtClean="0"/>
          </a:p>
          <a:p>
            <a:r>
              <a:rPr lang="en-US" baseline="0" dirty="0" smtClean="0"/>
              <a:t>In this graph we have a </a:t>
            </a:r>
            <a:r>
              <a:rPr lang="en-US" baseline="0" dirty="0" err="1" smtClean="0"/>
              <a:t>contig</a:t>
            </a:r>
            <a:r>
              <a:rPr lang="en-US" baseline="0" dirty="0" smtClean="0"/>
              <a:t> and reads sampled from it and its clear that the random sampling results in some eventual bald spots in the coverage graph. You do need to get enough sequence to really oversample to ensure you get as much of the </a:t>
            </a:r>
            <a:r>
              <a:rPr lang="en-US" baseline="0" dirty="0" err="1" smtClean="0"/>
              <a:t>genom</a:t>
            </a:r>
            <a:r>
              <a:rPr lang="en-US" baseline="0" dirty="0" smtClean="0"/>
              <a:t> as you can</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28</a:t>
            </a:fld>
            <a:endParaRPr lang="en-US"/>
          </a:p>
        </p:txBody>
      </p:sp>
    </p:spTree>
    <p:extLst>
      <p:ext uri="{BB962C8B-B14F-4D97-AF65-F5344CB8AC3E}">
        <p14:creationId xmlns:p14="http://schemas.microsoft.com/office/powerpoint/2010/main" val="249366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length</a:t>
            </a:r>
            <a:r>
              <a:rPr lang="en-US" baseline="0" dirty="0" smtClean="0"/>
              <a:t> is important, here we see the read length put into an assembly and the resulting measure of </a:t>
            </a:r>
            <a:r>
              <a:rPr lang="en-US" baseline="0" dirty="0" err="1" smtClean="0"/>
              <a:t>contig</a:t>
            </a:r>
            <a:r>
              <a:rPr lang="en-US" baseline="0" dirty="0" smtClean="0"/>
              <a:t> length increasing when the average repeat length in a particular genome is passed. That</a:t>
            </a:r>
            <a:r>
              <a:rPr lang="uk-UA" baseline="0" dirty="0" smtClean="0"/>
              <a:t>’</a:t>
            </a:r>
            <a:r>
              <a:rPr lang="en-US" baseline="0" dirty="0" smtClean="0"/>
              <a:t>s because the whole of the repeat is represented unambiguously and loops in graphs disappear so the region resolves much more easily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29</a:t>
            </a:fld>
            <a:endParaRPr lang="en-US"/>
          </a:p>
        </p:txBody>
      </p:sp>
    </p:spTree>
    <p:extLst>
      <p:ext uri="{BB962C8B-B14F-4D97-AF65-F5344CB8AC3E}">
        <p14:creationId xmlns:p14="http://schemas.microsoft.com/office/powerpoint/2010/main" val="177788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a:t>
            </a:r>
            <a:r>
              <a:rPr lang="en-US" dirty="0" err="1" smtClean="0"/>
              <a:t>ensembl</a:t>
            </a:r>
            <a:r>
              <a:rPr lang="en-US" baseline="0" dirty="0" smtClean="0"/>
              <a:t> plants database is one of the most interesting, </a:t>
            </a:r>
          </a:p>
          <a:p>
            <a:endParaRPr lang="en-US" baseline="0" dirty="0" smtClean="0"/>
          </a:p>
          <a:p>
            <a:r>
              <a:rPr lang="en-US" baseline="0" dirty="0" smtClean="0"/>
              <a:t>The principle view is the genome browser view, where you can see regions of the genome</a:t>
            </a:r>
          </a:p>
          <a:p>
            <a:endParaRPr lang="en-US" baseline="0" dirty="0" smtClean="0"/>
          </a:p>
          <a:p>
            <a:r>
              <a:rPr lang="en-US" baseline="0" dirty="0" smtClean="0"/>
              <a:t>This bit is the navigator, the blue line represents the chromosome and the red boxes are the extent of the genes </a:t>
            </a:r>
            <a:r>
              <a:rPr lang="en-US" baseline="0" dirty="0" err="1" smtClean="0"/>
              <a:t>etc</a:t>
            </a:r>
            <a:r>
              <a:rPr lang="en-US" baseline="0" dirty="0" smtClean="0"/>
              <a:t> in that regions – generally things called features.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3</a:t>
            </a:fld>
            <a:endParaRPr lang="en-US"/>
          </a:p>
        </p:txBody>
      </p:sp>
    </p:spTree>
    <p:extLst>
      <p:ext uri="{BB962C8B-B14F-4D97-AF65-F5344CB8AC3E}">
        <p14:creationId xmlns:p14="http://schemas.microsoft.com/office/powerpoint/2010/main" val="1413086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Contig</a:t>
            </a:r>
            <a:r>
              <a:rPr lang="en-US" dirty="0" smtClean="0"/>
              <a:t> extension ends for a number</a:t>
            </a:r>
            <a:r>
              <a:rPr lang="en-US" baseline="0" dirty="0" smtClean="0"/>
              <a:t> of reasons, </a:t>
            </a:r>
          </a:p>
          <a:p>
            <a:endParaRPr lang="en-US" baseline="0" dirty="0" smtClean="0"/>
          </a:p>
          <a:p>
            <a:r>
              <a:rPr lang="en-US" baseline="0" dirty="0" smtClean="0"/>
              <a:t>Where coverage has gaps you don’t know what comes next so you hit a literal dead end,</a:t>
            </a:r>
          </a:p>
          <a:p>
            <a:endParaRPr lang="en-US" baseline="0" dirty="0" smtClean="0"/>
          </a:p>
          <a:p>
            <a:r>
              <a:rPr lang="en-US" baseline="0" dirty="0" smtClean="0"/>
              <a:t>Errors in the reads result in dead ends too</a:t>
            </a:r>
          </a:p>
          <a:p>
            <a:endParaRPr lang="en-US" baseline="0" dirty="0" smtClean="0"/>
          </a:p>
          <a:p>
            <a:r>
              <a:rPr lang="en-US" baseline="0" dirty="0" smtClean="0"/>
              <a:t>And repeats make graph structures that you can’t traverse with the reads </a:t>
            </a:r>
          </a:p>
          <a:p>
            <a:endParaRPr lang="en-US" baseline="0" dirty="0" smtClean="0"/>
          </a:p>
          <a:p>
            <a:r>
              <a:rPr lang="en-US" baseline="0" dirty="0" smtClean="0"/>
              <a:t>The final step is scaffolding in which you do a kind of meta assembly of the </a:t>
            </a:r>
            <a:r>
              <a:rPr lang="en-US" baseline="0" dirty="0" err="1" smtClean="0"/>
              <a:t>contigs</a:t>
            </a:r>
            <a:r>
              <a:rPr lang="en-US" baseline="0" dirty="0" smtClean="0"/>
              <a:t>, you can use  the links to put the assembly in order. For example if you know that one </a:t>
            </a:r>
            <a:r>
              <a:rPr lang="en-US" baseline="0" dirty="0" err="1" smtClean="0"/>
              <a:t>contig</a:t>
            </a:r>
            <a:r>
              <a:rPr lang="en-US" baseline="0" dirty="0" smtClean="0"/>
              <a:t> has reads in it that are 10 </a:t>
            </a:r>
            <a:r>
              <a:rPr lang="en-US" baseline="0" dirty="0" err="1" smtClean="0"/>
              <a:t>kbp</a:t>
            </a:r>
            <a:r>
              <a:rPr lang="en-US" baseline="0" dirty="0" smtClean="0"/>
              <a:t> from reads in another </a:t>
            </a:r>
            <a:r>
              <a:rPr lang="en-US" baseline="0" dirty="0" err="1" smtClean="0"/>
              <a:t>contig</a:t>
            </a:r>
            <a:r>
              <a:rPr lang="en-US" baseline="0" dirty="0" smtClean="0"/>
              <a:t>, </a:t>
            </a:r>
            <a:r>
              <a:rPr lang="en-US" baseline="0" dirty="0" err="1" smtClean="0"/>
              <a:t>yu</a:t>
            </a:r>
            <a:r>
              <a:rPr lang="en-US" baseline="0" dirty="0" smtClean="0"/>
              <a:t> can say that those two </a:t>
            </a:r>
            <a:r>
              <a:rPr lang="en-US" baseline="0" dirty="0" err="1" smtClean="0"/>
              <a:t>contigs</a:t>
            </a:r>
            <a:r>
              <a:rPr lang="en-US" baseline="0" dirty="0" smtClean="0"/>
              <a:t> must be that distance apart, so you might end up with some gaps,  but you can complete the assembly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30</a:t>
            </a:fld>
            <a:endParaRPr lang="en-US"/>
          </a:p>
        </p:txBody>
      </p:sp>
    </p:spTree>
    <p:extLst>
      <p:ext uri="{BB962C8B-B14F-4D97-AF65-F5344CB8AC3E}">
        <p14:creationId xmlns:p14="http://schemas.microsoft.com/office/powerpoint/2010/main" val="1843648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this problem hasn’t been solved in software by any means. Many projects</a:t>
            </a:r>
            <a:r>
              <a:rPr lang="en-US" baseline="0" dirty="0" smtClean="0"/>
              <a:t> have wanted to employ particular strategies so developed their own code, hence the many tens of tools of which these are a few</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31</a:t>
            </a:fld>
            <a:endParaRPr lang="en-US"/>
          </a:p>
        </p:txBody>
      </p:sp>
    </p:spTree>
    <p:extLst>
      <p:ext uri="{BB962C8B-B14F-4D97-AF65-F5344CB8AC3E}">
        <p14:creationId xmlns:p14="http://schemas.microsoft.com/office/powerpoint/2010/main" val="133063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I’ll discuss just two that make use of slightly</a:t>
            </a:r>
            <a:r>
              <a:rPr lang="en-US" baseline="0" dirty="0" smtClean="0"/>
              <a:t> different strategies and take in different sets of input. They’re both from two big genome assembly institutes, so they’ve been used in big projects. The first will be the short read assembler from BGI, </a:t>
            </a:r>
            <a:r>
              <a:rPr lang="en-US" baseline="0" dirty="0" err="1" smtClean="0"/>
              <a:t>SOAPdenovo</a:t>
            </a:r>
            <a:r>
              <a:rPr lang="en-US" baseline="0" dirty="0" smtClean="0"/>
              <a:t> – a flexible but complex tool and the second will be Celera from JCVI which was used in the Sanger read assembly of the human genome and can deal with mixed read types and prefers to assemble from the medium / longer reads as it doesn’t employ the full de </a:t>
            </a:r>
            <a:r>
              <a:rPr lang="en-US" baseline="0" dirty="0" err="1" smtClean="0"/>
              <a:t>bruijn</a:t>
            </a:r>
            <a:r>
              <a:rPr lang="en-US" baseline="0" dirty="0" smtClean="0"/>
              <a:t> graph, but just the overlap graph.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32</a:t>
            </a:fld>
            <a:endParaRPr lang="en-US"/>
          </a:p>
        </p:txBody>
      </p:sp>
    </p:spTree>
    <p:extLst>
      <p:ext uri="{BB962C8B-B14F-4D97-AF65-F5344CB8AC3E}">
        <p14:creationId xmlns:p14="http://schemas.microsoft.com/office/powerpoint/2010/main" val="1326324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SOAPdenovo</a:t>
            </a:r>
            <a:r>
              <a:rPr lang="en-US" baseline="0" dirty="0" smtClean="0"/>
              <a:t> starts with the short reads, smashes them into the short </a:t>
            </a:r>
            <a:r>
              <a:rPr lang="en-US" baseline="0" dirty="0" err="1" smtClean="0"/>
              <a:t>kmers</a:t>
            </a:r>
            <a:r>
              <a:rPr lang="en-US" baseline="0" dirty="0" smtClean="0"/>
              <a:t> and builds the de </a:t>
            </a:r>
            <a:r>
              <a:rPr lang="en-US" baseline="0" dirty="0" err="1" smtClean="0"/>
              <a:t>bruijn</a:t>
            </a:r>
            <a:r>
              <a:rPr lang="en-US" baseline="0" dirty="0" smtClean="0"/>
              <a:t> graph, then it builds the </a:t>
            </a:r>
            <a:r>
              <a:rPr lang="en-US" baseline="0" dirty="0" err="1" smtClean="0"/>
              <a:t>contigs</a:t>
            </a:r>
            <a:r>
              <a:rPr lang="en-US" baseline="0" dirty="0" smtClean="0"/>
              <a:t>, but one </a:t>
            </a:r>
            <a:r>
              <a:rPr lang="en-US" baseline="0" dirty="0" err="1" smtClean="0"/>
              <a:t>behaviour</a:t>
            </a:r>
            <a:r>
              <a:rPr lang="en-US" baseline="0" dirty="0" smtClean="0"/>
              <a:t> to note is that it follows all paths without aggressively simplifying the bubbles, so it lists all paths as </a:t>
            </a:r>
            <a:r>
              <a:rPr lang="en-US" baseline="0" dirty="0" err="1" smtClean="0"/>
              <a:t>contigs</a:t>
            </a:r>
            <a:r>
              <a:rPr lang="en-US" baseline="0" dirty="0" smtClean="0"/>
              <a:t>, and you get all the potential genomes. Which is useful to retain heterozygosity, but also is impaired when you want get lots of </a:t>
            </a:r>
            <a:r>
              <a:rPr lang="en-US" baseline="0" dirty="0" err="1" smtClean="0"/>
              <a:t>kmers</a:t>
            </a:r>
            <a:r>
              <a:rPr lang="en-US" baseline="0" dirty="0" smtClean="0"/>
              <a:t> that come from errors. In fact lots of assemblers suffer from this, so its worth considering how to stop the problem of getting extraneous </a:t>
            </a:r>
            <a:r>
              <a:rPr lang="en-US" baseline="0" dirty="0" err="1" smtClean="0"/>
              <a:t>contigs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33</a:t>
            </a:fld>
            <a:endParaRPr lang="en-US"/>
          </a:p>
        </p:txBody>
      </p:sp>
    </p:spTree>
    <p:extLst>
      <p:ext uri="{BB962C8B-B14F-4D97-AF65-F5344CB8AC3E}">
        <p14:creationId xmlns:p14="http://schemas.microsoft.com/office/powerpoint/2010/main" val="997230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34</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An</a:t>
            </a:r>
            <a:r>
              <a:rPr lang="en-CA" sz="1200" baseline="0" dirty="0" smtClean="0">
                <a:solidFill>
                  <a:schemeClr val="tx1"/>
                </a:solidFill>
                <a:latin typeface="Calibri" panose="020F0502020204030204" pitchFamily="34" charset="0"/>
              </a:rPr>
              <a:t> answer is to </a:t>
            </a:r>
            <a:r>
              <a:rPr lang="en-CA" sz="1200" baseline="0" dirty="0" err="1" smtClean="0">
                <a:solidFill>
                  <a:schemeClr val="tx1"/>
                </a:solidFill>
                <a:latin typeface="Calibri" panose="020F0502020204030204" pitchFamily="34" charset="0"/>
              </a:rPr>
              <a:t>prepocess</a:t>
            </a:r>
            <a:r>
              <a:rPr lang="en-CA" sz="1200" baseline="0" dirty="0" smtClean="0">
                <a:solidFill>
                  <a:schemeClr val="tx1"/>
                </a:solidFill>
                <a:latin typeface="Calibri" panose="020F0502020204030204" pitchFamily="34" charset="0"/>
              </a:rPr>
              <a:t> you sequence data – for example with </a:t>
            </a:r>
            <a:r>
              <a:rPr lang="en-CA" sz="1200" baseline="0" dirty="0" err="1" smtClean="0">
                <a:solidFill>
                  <a:schemeClr val="tx1"/>
                </a:solidFill>
                <a:latin typeface="Calibri" panose="020F0502020204030204" pitchFamily="34" charset="0"/>
              </a:rPr>
              <a:t>fastqc</a:t>
            </a:r>
            <a:r>
              <a:rPr lang="en-CA" sz="1200" baseline="0" dirty="0" smtClean="0">
                <a:solidFill>
                  <a:schemeClr val="tx1"/>
                </a:solidFill>
                <a:latin typeface="Calibri" panose="020F0502020204030204" pitchFamily="34" charset="0"/>
              </a:rPr>
              <a:t>. Basically it will draw boxplots of the distribution of quality scores in each position in each read, so the y axis here is the position in the read and, here’s a set before processing where the quality of the bases drops off fairly drastically as you go to the end. The right panel shows a better sequence set after throwing out the bad reads or bases.</a:t>
            </a: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207731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35</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A program like </a:t>
            </a:r>
            <a:r>
              <a:rPr lang="en-CA" sz="1200" dirty="0" err="1" smtClean="0">
                <a:solidFill>
                  <a:schemeClr val="tx1"/>
                </a:solidFill>
                <a:latin typeface="Calibri" panose="020F0502020204030204" pitchFamily="34" charset="0"/>
              </a:rPr>
              <a:t>trimmomatic</a:t>
            </a:r>
            <a:r>
              <a:rPr lang="en-CA" sz="1200" baseline="0" dirty="0" smtClean="0">
                <a:solidFill>
                  <a:schemeClr val="tx1"/>
                </a:solidFill>
                <a:latin typeface="Calibri" panose="020F0502020204030204" pitchFamily="34" charset="0"/>
              </a:rPr>
              <a:t> is something you can use to actually do the quality control, this will throw out poor or too small reads but also slice off sequencing adapters or poor quality sequence from the start or end of reads allowing you to retain and work with only the good bits.</a:t>
            </a:r>
            <a:endParaRPr lang="en-CA"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986864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Celera</a:t>
            </a:r>
            <a:r>
              <a:rPr lang="en-US" baseline="0" dirty="0" smtClean="0"/>
              <a:t> assembler is different, it uses an overlap graph of longer reads so is great for </a:t>
            </a:r>
            <a:r>
              <a:rPr lang="en-US" baseline="0" dirty="0" err="1" smtClean="0"/>
              <a:t>PacBio</a:t>
            </a:r>
            <a:r>
              <a:rPr lang="en-US" baseline="0" dirty="0" smtClean="0"/>
              <a:t>. Celera does some initial consistency and trimming steps before it does high quality overlaps, not exact overlaps like the de </a:t>
            </a:r>
            <a:r>
              <a:rPr lang="en-US" baseline="0" dirty="0" err="1" smtClean="0"/>
              <a:t>bruijn</a:t>
            </a:r>
            <a:r>
              <a:rPr lang="en-US" baseline="0" dirty="0" smtClean="0"/>
              <a:t> graph one, but mismatches are allowed, then there are error and </a:t>
            </a:r>
            <a:r>
              <a:rPr lang="en-US" baseline="0" dirty="0" err="1" smtClean="0"/>
              <a:t>contigging</a:t>
            </a:r>
            <a:r>
              <a:rPr lang="en-US" baseline="0" dirty="0" smtClean="0"/>
              <a:t> and scaffolding, the final build is a consensus sequence from the reads, so collapsing the differences in the overlapping parts of the reads into one final sequence.</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36</a:t>
            </a:fld>
            <a:endParaRPr lang="en-US"/>
          </a:p>
        </p:txBody>
      </p:sp>
    </p:spTree>
    <p:extLst>
      <p:ext uri="{BB962C8B-B14F-4D97-AF65-F5344CB8AC3E}">
        <p14:creationId xmlns:p14="http://schemas.microsoft.com/office/powerpoint/2010/main" val="166694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makes it great for use with </a:t>
            </a:r>
            <a:r>
              <a:rPr lang="en-US" dirty="0" err="1" smtClean="0"/>
              <a:t>PacBio</a:t>
            </a:r>
            <a:r>
              <a:rPr lang="en-US" baseline="0" dirty="0" smtClean="0"/>
              <a:t> but those errors make the overlaps hard to compute so its possible to do a hybrid assembly with Illumina reads to correct the errors. By using and aligning the more accurate Illumina reads to the </a:t>
            </a:r>
            <a:r>
              <a:rPr lang="en-US" baseline="0" dirty="0" err="1" smtClean="0"/>
              <a:t>PacBio</a:t>
            </a:r>
            <a:r>
              <a:rPr lang="en-US" baseline="0" dirty="0" smtClean="0"/>
              <a:t> ones, you can get a consensus from the Illumina.</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37</a:t>
            </a:fld>
            <a:endParaRPr lang="en-US"/>
          </a:p>
        </p:txBody>
      </p:sp>
    </p:spTree>
    <p:extLst>
      <p:ext uri="{BB962C8B-B14F-4D97-AF65-F5344CB8AC3E}">
        <p14:creationId xmlns:p14="http://schemas.microsoft.com/office/powerpoint/2010/main" val="407135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once you’ve got a genome assembly you want to know how good it is. The basic metric for this is N50, which is a proxy for </a:t>
            </a:r>
            <a:r>
              <a:rPr lang="en-US" baseline="0" dirty="0" err="1" smtClean="0"/>
              <a:t>contig</a:t>
            </a:r>
            <a:r>
              <a:rPr lang="en-US" baseline="0" dirty="0" smtClean="0"/>
              <a:t> length distribution, with the idea that more, longer </a:t>
            </a:r>
            <a:r>
              <a:rPr lang="en-US" baseline="0" dirty="0" err="1" smtClean="0"/>
              <a:t>contigs</a:t>
            </a:r>
            <a:r>
              <a:rPr lang="en-US" baseline="0" dirty="0" smtClean="0"/>
              <a:t> is better. Its calculated by lining up the </a:t>
            </a:r>
            <a:r>
              <a:rPr lang="en-US" baseline="0" dirty="0" err="1" smtClean="0"/>
              <a:t>contigs</a:t>
            </a:r>
            <a:r>
              <a:rPr lang="en-US" baseline="0" dirty="0" smtClean="0"/>
              <a:t> in descending length until you pass the halfway point of the target genome (so you need to know a length for the genome). The length of the </a:t>
            </a:r>
            <a:r>
              <a:rPr lang="en-US" baseline="0" dirty="0" err="1" smtClean="0"/>
              <a:t>contig</a:t>
            </a:r>
            <a:r>
              <a:rPr lang="en-US" baseline="0" dirty="0" smtClean="0"/>
              <a:t> at that 50% point is the N50. </a:t>
            </a:r>
          </a:p>
          <a:p>
            <a:endParaRPr lang="en-US" baseline="0" dirty="0" smtClean="0"/>
          </a:p>
          <a:p>
            <a:r>
              <a:rPr lang="en-US" baseline="0" dirty="0" smtClean="0"/>
              <a:t>So this is ok, but its really abused, people do take it to be an absolute measure of assembly quality and obviously it</a:t>
            </a:r>
            <a:r>
              <a:rPr lang="uk-UA" baseline="0" dirty="0" smtClean="0"/>
              <a:t>’</a:t>
            </a:r>
            <a:r>
              <a:rPr lang="en-US" baseline="0" dirty="0" smtClean="0"/>
              <a:t>s a completely gameable figure. You could </a:t>
            </a:r>
            <a:r>
              <a:rPr lang="en-US" baseline="0" dirty="0" err="1" smtClean="0"/>
              <a:t>optimise</a:t>
            </a:r>
            <a:r>
              <a:rPr lang="en-US" baseline="0" dirty="0" smtClean="0"/>
              <a:t> for N50 and end up with junk in the actual sequences so I advise extreme </a:t>
            </a:r>
            <a:r>
              <a:rPr lang="en-US" baseline="0" dirty="0" err="1" smtClean="0"/>
              <a:t>scepticism</a:t>
            </a:r>
            <a:r>
              <a:rPr lang="en-US" baseline="0" dirty="0" smtClean="0"/>
              <a:t>. Use it in conjunction with estimates of </a:t>
            </a:r>
            <a:r>
              <a:rPr lang="en-US" baseline="0" dirty="0" err="1" smtClean="0"/>
              <a:t>contig</a:t>
            </a:r>
            <a:r>
              <a:rPr lang="en-US" baseline="0" dirty="0" smtClean="0"/>
              <a:t> quality.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38</a:t>
            </a:fld>
            <a:endParaRPr lang="en-US"/>
          </a:p>
        </p:txBody>
      </p:sp>
    </p:spTree>
    <p:extLst>
      <p:ext uri="{BB962C8B-B14F-4D97-AF65-F5344CB8AC3E}">
        <p14:creationId xmlns:p14="http://schemas.microsoft.com/office/powerpoint/2010/main" val="2018731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ways to visually assess the final</a:t>
            </a:r>
            <a:r>
              <a:rPr lang="en-US" baseline="0" dirty="0" smtClean="0"/>
              <a:t> graph produced from some assemblers, this program– bandage - allows that. IT provides a set of tools that allow you to inspect and check various features of the assembly so you can sanity check it a high level</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39</a:t>
            </a:fld>
            <a:endParaRPr lang="en-US"/>
          </a:p>
        </p:txBody>
      </p:sp>
    </p:spTree>
    <p:extLst>
      <p:ext uri="{BB962C8B-B14F-4D97-AF65-F5344CB8AC3E}">
        <p14:creationId xmlns:p14="http://schemas.microsoft.com/office/powerpoint/2010/main" val="1766950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red outline in the navigator is expanded in this view</a:t>
            </a:r>
          </a:p>
          <a:p>
            <a:endParaRPr lang="en-US" baseline="0" dirty="0" smtClean="0"/>
          </a:p>
          <a:p>
            <a:r>
              <a:rPr lang="en-US" baseline="0" dirty="0" smtClean="0"/>
              <a:t>And in there are rows of different data types, and clicking on items in these rows gives you information and click </a:t>
            </a:r>
            <a:r>
              <a:rPr lang="en-US" baseline="0" dirty="0" err="1" smtClean="0"/>
              <a:t>throughs</a:t>
            </a:r>
            <a:r>
              <a:rPr lang="en-US" baseline="0" dirty="0" smtClean="0"/>
              <a:t> to different pages with info relevant to the thing you clicked.. </a:t>
            </a:r>
          </a:p>
          <a:p>
            <a:endParaRPr lang="en-US" baseline="0" dirty="0" smtClean="0"/>
          </a:p>
          <a:p>
            <a:r>
              <a:rPr lang="en-US" baseline="0" dirty="0" smtClean="0"/>
              <a:t>ENSEMBL Has a lot of data types</a:t>
            </a:r>
            <a:r>
              <a:rPr lang="is-IS" baseline="0" dirty="0" smtClean="0"/>
              <a:t>…</a:t>
            </a:r>
            <a:r>
              <a:rPr lang="en-US" baseline="0" dirty="0" smtClean="0"/>
              <a: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4</a:t>
            </a:fld>
            <a:endParaRPr lang="en-US"/>
          </a:p>
        </p:txBody>
      </p:sp>
    </p:spTree>
    <p:extLst>
      <p:ext uri="{BB962C8B-B14F-4D97-AF65-F5344CB8AC3E}">
        <p14:creationId xmlns:p14="http://schemas.microsoft.com/office/powerpoint/2010/main" val="1954838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common thing to</a:t>
            </a:r>
            <a:r>
              <a:rPr lang="en-US" baseline="0" dirty="0" smtClean="0"/>
              <a:t> do is to re-align the reads back to the </a:t>
            </a:r>
            <a:r>
              <a:rPr lang="en-US" baseline="0" dirty="0" err="1" smtClean="0"/>
              <a:t>contigs</a:t>
            </a:r>
            <a:r>
              <a:rPr lang="en-US" baseline="0" dirty="0" smtClean="0"/>
              <a:t>. A good assembly should have good back alignments with no gaps, with even coverage and with the distance between mate pairs as expected. You can easily identify collapsed repeats and misassembled regions by inspecting these features.  A good genome browser like Savant, will help you view these properties, here we can see a massive gap in the </a:t>
            </a:r>
            <a:r>
              <a:rPr lang="en-US" baseline="0" dirty="0" err="1" smtClean="0"/>
              <a:t>contigs</a:t>
            </a:r>
            <a:r>
              <a:rPr lang="en-US" baseline="0" dirty="0" smtClean="0"/>
              <a:t> that </a:t>
            </a:r>
            <a:r>
              <a:rPr lang="en-US" baseline="0" dirty="0" err="1" smtClean="0"/>
              <a:t>shouldn</a:t>
            </a:r>
            <a:r>
              <a:rPr lang="uk-UA" baseline="0" dirty="0" smtClean="0"/>
              <a:t>’</a:t>
            </a:r>
            <a:r>
              <a:rPr lang="en-US" baseline="0" dirty="0" smtClean="0"/>
              <a:t>t be there</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40</a:t>
            </a:fld>
            <a:endParaRPr lang="en-US"/>
          </a:p>
        </p:txBody>
      </p:sp>
    </p:spTree>
    <p:extLst>
      <p:ext uri="{BB962C8B-B14F-4D97-AF65-F5344CB8AC3E}">
        <p14:creationId xmlns:p14="http://schemas.microsoft.com/office/powerpoint/2010/main" val="179795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also assess gene content, there are systems like BUSCO and CEGMA that use libraries of core orthologues from different groups in the taxonomy that should be present in your assembly and can tell you how many and how complete these are, if you get a good assembly you’ll get more complete orthologue sets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41</a:t>
            </a:fld>
            <a:endParaRPr lang="en-US"/>
          </a:p>
        </p:txBody>
      </p:sp>
    </p:spTree>
    <p:extLst>
      <p:ext uri="{BB962C8B-B14F-4D97-AF65-F5344CB8AC3E}">
        <p14:creationId xmlns:p14="http://schemas.microsoft.com/office/powerpoint/2010/main" val="1761565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in</a:t>
            </a:r>
            <a:r>
              <a:rPr lang="en-US" baseline="0" dirty="0" smtClean="0"/>
              <a:t> this section </a:t>
            </a:r>
            <a:r>
              <a:rPr lang="en-US" baseline="0" dirty="0" err="1" smtClean="0"/>
              <a:t>Im</a:t>
            </a:r>
            <a:r>
              <a:rPr lang="en-US" baseline="0" dirty="0" smtClean="0"/>
              <a:t> going to talk about RNA </a:t>
            </a:r>
            <a:r>
              <a:rPr lang="en-US" baseline="0" dirty="0" err="1" smtClean="0"/>
              <a:t>seq</a:t>
            </a:r>
            <a:r>
              <a:rPr lang="en-US" baseline="0" dirty="0" smtClean="0"/>
              <a:t> – high throughput sequencing from RNA, not DNA  and look at some of the tools we have to do that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42</a:t>
            </a:fld>
            <a:endParaRPr lang="en-US"/>
          </a:p>
        </p:txBody>
      </p:sp>
    </p:spTree>
    <p:extLst>
      <p:ext uri="{BB962C8B-B14F-4D97-AF65-F5344CB8AC3E}">
        <p14:creationId xmlns:p14="http://schemas.microsoft.com/office/powerpoint/2010/main" val="1923120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with this section</a:t>
            </a:r>
            <a:r>
              <a:rPr lang="en-US" baseline="0" dirty="0" smtClean="0"/>
              <a:t> will be to give you a bit of background and help you to come up with a first strategy for doing genome assembly</a:t>
            </a:r>
          </a:p>
          <a:p>
            <a:endParaRPr lang="en-US" baseline="0" dirty="0" smtClean="0"/>
          </a:p>
          <a:p>
            <a:r>
              <a:rPr lang="en-US" baseline="0" dirty="0" smtClean="0"/>
              <a:t>To start I’ll go over a bit of theory on the sequence types and have a look  briefly at the basics of the techniques that we use  </a:t>
            </a:r>
          </a:p>
          <a:p>
            <a:r>
              <a:rPr lang="en-US" baseline="0" dirty="0" smtClean="0"/>
              <a:t>Then we’ll look at the tools for actually doing the alignments and assembly and working out differential expression.</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43</a:t>
            </a:fld>
            <a:endParaRPr lang="en-US"/>
          </a:p>
        </p:txBody>
      </p:sp>
    </p:spTree>
    <p:extLst>
      <p:ext uri="{BB962C8B-B14F-4D97-AF65-F5344CB8AC3E}">
        <p14:creationId xmlns:p14="http://schemas.microsoft.com/office/powerpoint/2010/main" val="86664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RNA </a:t>
            </a:r>
            <a:r>
              <a:rPr lang="en-US" dirty="0" err="1" smtClean="0"/>
              <a:t>seq</a:t>
            </a:r>
            <a:r>
              <a:rPr lang="en-US" dirty="0" smtClean="0"/>
              <a:t> is the most flexible approach</a:t>
            </a:r>
            <a:r>
              <a:rPr lang="en-US" baseline="0" dirty="0" smtClean="0"/>
              <a:t> I’ll talk about today, it has many uses. The main difference between this and genome </a:t>
            </a:r>
            <a:r>
              <a:rPr lang="en-US" baseline="0" dirty="0" err="1" smtClean="0"/>
              <a:t>seq</a:t>
            </a:r>
            <a:r>
              <a:rPr lang="en-US" baseline="0" dirty="0" smtClean="0"/>
              <a:t> or DNA </a:t>
            </a:r>
            <a:r>
              <a:rPr lang="en-US" baseline="0" dirty="0" err="1" smtClean="0"/>
              <a:t>seq</a:t>
            </a:r>
            <a:r>
              <a:rPr lang="en-US" baseline="0" dirty="0" smtClean="0"/>
              <a:t> is that this is potentially quantitative. </a:t>
            </a:r>
          </a:p>
          <a:p>
            <a:endParaRPr lang="en-US" baseline="0" dirty="0" smtClean="0"/>
          </a:p>
          <a:p>
            <a:r>
              <a:rPr lang="en-US" baseline="0" dirty="0" smtClean="0"/>
              <a:t>You can use it for gene expression and differential analysis, including alternative splicing detection and isoform expression. You can use   it for SNP/</a:t>
            </a:r>
            <a:r>
              <a:rPr lang="en-US" baseline="0" dirty="0" err="1" smtClean="0"/>
              <a:t>Indel</a:t>
            </a:r>
            <a:r>
              <a:rPr lang="en-US" baseline="0" dirty="0" smtClean="0"/>
              <a:t> and allele specific expression patterns and for gene fusing and RNA editing.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44</a:t>
            </a:fld>
            <a:endParaRPr lang="en-US"/>
          </a:p>
        </p:txBody>
      </p:sp>
    </p:spTree>
    <p:extLst>
      <p:ext uri="{BB962C8B-B14F-4D97-AF65-F5344CB8AC3E}">
        <p14:creationId xmlns:p14="http://schemas.microsoft.com/office/powerpoint/2010/main" val="677181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this is a typical</a:t>
            </a:r>
            <a:r>
              <a:rPr lang="en-US" baseline="0" dirty="0" smtClean="0"/>
              <a:t> </a:t>
            </a:r>
            <a:r>
              <a:rPr lang="en-US" baseline="0" dirty="0" err="1" smtClean="0"/>
              <a:t>RNAseq</a:t>
            </a:r>
            <a:r>
              <a:rPr lang="en-US" baseline="0" dirty="0" smtClean="0"/>
              <a:t> workflow. The key things to note here are that its an involved workflow that often n</a:t>
            </a:r>
            <a:r>
              <a:rPr lang="en-US" dirty="0" smtClean="0"/>
              <a:t>eeds more initial info than</a:t>
            </a:r>
            <a:r>
              <a:rPr lang="en-US" baseline="0" dirty="0" smtClean="0"/>
              <a:t> in genome assembly/</a:t>
            </a:r>
          </a:p>
          <a:p>
            <a:endParaRPr lang="en-US" baseline="0" dirty="0" smtClean="0"/>
          </a:p>
          <a:p>
            <a:r>
              <a:rPr lang="en-US" baseline="0" dirty="0" smtClean="0"/>
              <a:t>You’d start off with your sequence, usually paired end reads and then once that is </a:t>
            </a:r>
            <a:r>
              <a:rPr lang="en-US" baseline="0" dirty="0" err="1" smtClean="0"/>
              <a:t>QC’d</a:t>
            </a:r>
            <a:r>
              <a:rPr lang="en-US" baseline="0" dirty="0" smtClean="0"/>
              <a:t> and you’re happy with the quality you can go on to do an alignment of the reads to a reference genome, this of course requires you have a genome sequence to align to. It is possible to do completely de novo transcript assembly if you don’t have that.</a:t>
            </a:r>
          </a:p>
          <a:p>
            <a:endParaRPr lang="en-US" baseline="0" dirty="0" smtClean="0"/>
          </a:p>
          <a:p>
            <a:r>
              <a:rPr lang="en-US" baseline="0" dirty="0" smtClean="0"/>
              <a:t>Then there’s compilation and assembly of the alignments or assembly into actual transcript models and annotation of those models.</a:t>
            </a:r>
          </a:p>
          <a:p>
            <a:endParaRPr lang="en-US" baseline="0" dirty="0" smtClean="0"/>
          </a:p>
          <a:p>
            <a:r>
              <a:rPr lang="en-US" baseline="0" dirty="0" smtClean="0"/>
              <a:t>And once you know what transcripts you can start to quantify</a:t>
            </a:r>
          </a:p>
        </p:txBody>
      </p:sp>
      <p:sp>
        <p:nvSpPr>
          <p:cNvPr id="4" name="Slide Number Placeholder 3"/>
          <p:cNvSpPr>
            <a:spLocks noGrp="1"/>
          </p:cNvSpPr>
          <p:nvPr>
            <p:ph type="sldNum" sz="quarter" idx="10"/>
          </p:nvPr>
        </p:nvSpPr>
        <p:spPr/>
        <p:txBody>
          <a:bodyPr/>
          <a:lstStyle/>
          <a:p>
            <a:fld id="{3A2A6BC1-6DA0-8B4B-950A-5CDA7AB5A858}" type="slidenum">
              <a:rPr lang="en-US" smtClean="0"/>
              <a:t>45</a:t>
            </a:fld>
            <a:endParaRPr lang="en-US"/>
          </a:p>
        </p:txBody>
      </p:sp>
    </p:spTree>
    <p:extLst>
      <p:ext uri="{BB962C8B-B14F-4D97-AF65-F5344CB8AC3E}">
        <p14:creationId xmlns:p14="http://schemas.microsoft.com/office/powerpoint/2010/main" val="624058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crucial step is alignment to the reference. This is done with custom high</a:t>
            </a:r>
            <a:r>
              <a:rPr lang="en-US" baseline="0" dirty="0" smtClean="0"/>
              <a:t> throughput tools. We can’t do old-style blast alignments with 100s of millions of reads because of the large computational  cost - </a:t>
            </a:r>
            <a:r>
              <a:rPr lang="en-US" dirty="0" smtClean="0"/>
              <a:t>those older</a:t>
            </a:r>
            <a:r>
              <a:rPr lang="en-US" baseline="0" dirty="0" smtClean="0"/>
              <a:t> algorithms </a:t>
            </a:r>
            <a:r>
              <a:rPr lang="en-US" dirty="0" smtClean="0"/>
              <a:t>don</a:t>
            </a:r>
            <a:r>
              <a:rPr lang="uk-UA" dirty="0" smtClean="0"/>
              <a:t>’</a:t>
            </a:r>
            <a:r>
              <a:rPr lang="en-US" dirty="0" smtClean="0"/>
              <a:t>t scale well up to</a:t>
            </a:r>
            <a:r>
              <a:rPr lang="en-US" baseline="0" dirty="0" smtClean="0"/>
              <a:t> data that size</a:t>
            </a:r>
            <a:r>
              <a:rPr lang="en-US" dirty="0" smtClean="0"/>
              <a:t>, </a:t>
            </a:r>
          </a:p>
          <a:p>
            <a:endParaRPr lang="en-US" dirty="0" smtClean="0"/>
          </a:p>
          <a:p>
            <a:r>
              <a:rPr lang="en-US" dirty="0" smtClean="0"/>
              <a:t>Newer programs based on structures called Burrows Wheeler</a:t>
            </a:r>
            <a:r>
              <a:rPr lang="en-US" baseline="0" dirty="0" smtClean="0"/>
              <a:t> </a:t>
            </a:r>
            <a:r>
              <a:rPr lang="en-US" baseline="0" dirty="0" err="1" smtClean="0"/>
              <a:t>Transfomr</a:t>
            </a:r>
            <a:r>
              <a:rPr lang="en-US" dirty="0" smtClean="0"/>
              <a:t> scale linearly so</a:t>
            </a:r>
            <a:r>
              <a:rPr lang="en-US" baseline="0" dirty="0" smtClean="0"/>
              <a:t> can handle this.</a:t>
            </a:r>
          </a:p>
          <a:p>
            <a:endParaRPr lang="en-US" baseline="0" dirty="0" smtClean="0"/>
          </a:p>
          <a:p>
            <a:r>
              <a:rPr lang="en-US" baseline="0" dirty="0" smtClean="0"/>
              <a:t>A significant issue is how to deal with introns, RNA doesn’t have them in the sequence so the read has to be split appropriately.</a:t>
            </a:r>
          </a:p>
          <a:p>
            <a:endParaRPr lang="en-US" baseline="0" dirty="0" smtClean="0"/>
          </a:p>
          <a:p>
            <a:r>
              <a:rPr lang="en-US" baseline="0" dirty="0" smtClean="0"/>
              <a:t>And as with all bioinformatics, there isn’t a magic button or solution that gives the right answer every time so you are going to be QC </a:t>
            </a:r>
            <a:r>
              <a:rPr lang="en-US" baseline="0" dirty="0" err="1" smtClean="0"/>
              <a:t>ing</a:t>
            </a:r>
            <a:r>
              <a:rPr lang="en-US" baseline="0" dirty="0" smtClean="0"/>
              <a:t> and comparing approaches throughout the process.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46</a:t>
            </a:fld>
            <a:endParaRPr lang="en-US"/>
          </a:p>
        </p:txBody>
      </p:sp>
    </p:spTree>
    <p:extLst>
      <p:ext uri="{BB962C8B-B14F-4D97-AF65-F5344CB8AC3E}">
        <p14:creationId xmlns:p14="http://schemas.microsoft.com/office/powerpoint/2010/main" val="177544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Which alignment and assembly</a:t>
            </a:r>
            <a:r>
              <a:rPr lang="en-US" baseline="0" dirty="0" smtClean="0"/>
              <a:t> </a:t>
            </a:r>
            <a:r>
              <a:rPr lang="en-US" dirty="0" smtClean="0"/>
              <a:t>strategy to take will</a:t>
            </a:r>
            <a:r>
              <a:rPr lang="en-US" baseline="0" dirty="0" smtClean="0"/>
              <a:t> depend on the application.</a:t>
            </a:r>
          </a:p>
          <a:p>
            <a:pPr>
              <a:defRPr/>
            </a:pPr>
            <a:endParaRPr lang="en-US" baseline="0" dirty="0" smtClean="0"/>
          </a:p>
          <a:p>
            <a:pPr>
              <a:defRPr/>
            </a:pPr>
            <a:r>
              <a:rPr lang="en-US" baseline="0" dirty="0" smtClean="0"/>
              <a:t>You’ll be best served with </a:t>
            </a:r>
            <a:r>
              <a:rPr lang="en-US" dirty="0" smtClean="0"/>
              <a:t>De novo assembly</a:t>
            </a:r>
          </a:p>
          <a:p>
            <a:pPr lvl="1">
              <a:defRPr/>
            </a:pPr>
            <a:r>
              <a:rPr lang="en-US" dirty="0" smtClean="0"/>
              <a:t>If a reference genome does not exist for the species being studied</a:t>
            </a:r>
          </a:p>
          <a:p>
            <a:pPr lvl="1">
              <a:defRPr/>
            </a:pPr>
            <a:r>
              <a:rPr lang="en-US" dirty="0" smtClean="0"/>
              <a:t> or If complex polymorphisms/mutations/haplotypes might be missed by comparing to the reference genome</a:t>
            </a:r>
          </a:p>
          <a:p>
            <a:pPr>
              <a:defRPr/>
            </a:pPr>
            <a:endParaRPr lang="en-US" dirty="0" smtClean="0"/>
          </a:p>
          <a:p>
            <a:pPr>
              <a:defRPr/>
            </a:pPr>
            <a:r>
              <a:rPr lang="en-US" dirty="0" smtClean="0"/>
              <a:t>Aligning to a transcriptome – so gene model or CDS </a:t>
            </a:r>
            <a:r>
              <a:rPr lang="en-US" dirty="0" err="1" smtClean="0"/>
              <a:t>seqeunce</a:t>
            </a:r>
            <a:r>
              <a:rPr lang="en-US" dirty="0" smtClean="0"/>
              <a:t> is best </a:t>
            </a:r>
          </a:p>
          <a:p>
            <a:pPr lvl="1">
              <a:defRPr/>
            </a:pPr>
            <a:r>
              <a:rPr lang="en-US" dirty="0" smtClean="0"/>
              <a:t>If you have short reads (&lt; 50bp)</a:t>
            </a:r>
          </a:p>
          <a:p>
            <a:pPr lvl="1">
              <a:defRPr/>
            </a:pPr>
            <a:endParaRPr lang="en-US" dirty="0" smtClean="0"/>
          </a:p>
          <a:p>
            <a:pPr>
              <a:defRPr/>
            </a:pPr>
            <a:r>
              <a:rPr lang="en-US" dirty="0" smtClean="0"/>
              <a:t>Aligning to a reference genome is still generally a good idea</a:t>
            </a:r>
            <a:r>
              <a:rPr lang="en-US" baseline="0" dirty="0" smtClean="0"/>
              <a:t> </a:t>
            </a:r>
            <a:r>
              <a:rPr lang="en-US" dirty="0" smtClean="0"/>
              <a:t>In all other cases, but you may be advised to mix it up with a completely de novo assembly to</a:t>
            </a:r>
            <a:r>
              <a:rPr lang="en-US" baseline="0" dirty="0" smtClean="0"/>
              <a:t> help guard against errors in the reference genome</a:t>
            </a:r>
            <a:endParaRPr lang="en-US" dirty="0" smtClean="0"/>
          </a:p>
          <a:p>
            <a:pPr>
              <a:defRPr/>
            </a:pPr>
            <a:endParaRPr lang="en-US" dirty="0" smtClean="0"/>
          </a:p>
          <a:p>
            <a:pPr>
              <a:defRPr/>
            </a:pPr>
            <a:r>
              <a:rPr lang="en-US" dirty="0" smtClean="0"/>
              <a:t>Each strategy involves different alignment/assembly tools</a:t>
            </a:r>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47</a:t>
            </a:fld>
            <a:endParaRPr lang="en-US"/>
          </a:p>
        </p:txBody>
      </p:sp>
    </p:spTree>
    <p:extLst>
      <p:ext uri="{BB962C8B-B14F-4D97-AF65-F5344CB8AC3E}">
        <p14:creationId xmlns:p14="http://schemas.microsoft.com/office/powerpoint/2010/main" val="1272407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over</a:t>
            </a:r>
            <a:r>
              <a:rPr lang="en-US" baseline="0" dirty="0" smtClean="0"/>
              <a:t> a hundred next generation alignment tools, and I can’t possibly list or discuss them all. They each have </a:t>
            </a:r>
            <a:r>
              <a:rPr lang="en-US" baseline="0" dirty="0" err="1" smtClean="0"/>
              <a:t>specialisations</a:t>
            </a:r>
            <a:r>
              <a:rPr lang="en-US" baseline="0" dirty="0" smtClean="0"/>
              <a:t> for particular things and everyone has a different </a:t>
            </a:r>
            <a:r>
              <a:rPr lang="en-US" baseline="0" dirty="0" err="1" smtClean="0"/>
              <a:t>favourite</a:t>
            </a:r>
            <a:r>
              <a:rPr lang="en-US" baseline="0" dirty="0" smtClean="0"/>
              <a:t> for different reasons. The main thing is to find one that works for you and that you’ve shown creates sensible, verifiable output by a control experiment.</a:t>
            </a:r>
          </a:p>
          <a:p>
            <a:endParaRPr lang="en-US" baseline="0" dirty="0" smtClean="0"/>
          </a:p>
          <a:p>
            <a:r>
              <a:rPr lang="en-US" baseline="0" dirty="0" smtClean="0"/>
              <a:t>I will discuss some generally well used aligners though.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48</a:t>
            </a:fld>
            <a:endParaRPr lang="en-US"/>
          </a:p>
        </p:txBody>
      </p:sp>
    </p:spTree>
    <p:extLst>
      <p:ext uri="{BB962C8B-B14F-4D97-AF65-F5344CB8AC3E}">
        <p14:creationId xmlns:p14="http://schemas.microsoft.com/office/powerpoint/2010/main" val="1222367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So the main one I want to mention is the </a:t>
            </a:r>
            <a:r>
              <a:rPr lang="en-US" dirty="0" err="1" smtClean="0"/>
              <a:t>TopHat</a:t>
            </a:r>
            <a:r>
              <a:rPr lang="en-US" baseline="0" dirty="0" smtClean="0"/>
              <a:t>/Bowtie pair of tools that carry out Splice Aware alignments. Here’s how they work together. </a:t>
            </a:r>
            <a:endParaRPr lang="en-US" dirty="0" smtClean="0"/>
          </a:p>
          <a:p>
            <a:pPr>
              <a:defRPr/>
            </a:pPr>
            <a:endParaRPr lang="en-US" dirty="0" smtClean="0"/>
          </a:p>
          <a:p>
            <a:pPr>
              <a:defRPr/>
            </a:pPr>
            <a:r>
              <a:rPr lang="en-US" dirty="0" smtClean="0"/>
              <a:t>The fragments being sequenced in RNA-</a:t>
            </a:r>
            <a:r>
              <a:rPr lang="en-US" dirty="0" err="1" smtClean="0"/>
              <a:t>seq</a:t>
            </a:r>
            <a:r>
              <a:rPr lang="en-US" dirty="0" smtClean="0"/>
              <a:t> represent mRNA and therefore the introns are removed</a:t>
            </a:r>
          </a:p>
          <a:p>
            <a:pPr>
              <a:defRPr/>
            </a:pPr>
            <a:r>
              <a:rPr lang="en-US" dirty="0" smtClean="0"/>
              <a:t>And as we are usually aligning these reads back to the reference genome so,</a:t>
            </a:r>
            <a:r>
              <a:rPr lang="en-US" baseline="0" dirty="0" smtClean="0"/>
              <a:t> u</a:t>
            </a:r>
            <a:r>
              <a:rPr lang="en-US" dirty="0" smtClean="0"/>
              <a:t>nless your reads are short (&lt;50bp) you need to be mindful</a:t>
            </a:r>
            <a:r>
              <a:rPr lang="en-US" baseline="0" dirty="0" smtClean="0"/>
              <a:t> of that</a:t>
            </a:r>
            <a:endParaRPr lang="en-US" dirty="0" smtClean="0"/>
          </a:p>
          <a:p>
            <a:pPr>
              <a:defRPr/>
            </a:pPr>
            <a:endParaRPr lang="en-US" dirty="0" smtClean="0">
              <a:latin typeface="Calibri" charset="0"/>
              <a:ea typeface="ＭＳ Ｐゴシック" charset="0"/>
            </a:endParaRPr>
          </a:p>
          <a:p>
            <a:pPr>
              <a:defRPr/>
            </a:pPr>
            <a:r>
              <a:rPr lang="en-US" dirty="0" smtClean="0">
                <a:latin typeface="Calibri" charset="0"/>
                <a:ea typeface="ＭＳ Ｐゴシック" charset="0"/>
              </a:rPr>
              <a:t>The</a:t>
            </a:r>
            <a:r>
              <a:rPr lang="en-US" baseline="0" dirty="0" smtClean="0">
                <a:latin typeface="Calibri" charset="0"/>
                <a:ea typeface="ＭＳ Ｐゴシック" charset="0"/>
              </a:rPr>
              <a:t> first stage of alignment r</a:t>
            </a:r>
            <a:r>
              <a:rPr lang="en-US" dirty="0" smtClean="0">
                <a:latin typeface="Calibri" charset="0"/>
                <a:ea typeface="ＭＳ Ｐゴシック" charset="0"/>
              </a:rPr>
              <a:t>equires a reference genome,</a:t>
            </a:r>
            <a:r>
              <a:rPr lang="en-US" baseline="0" dirty="0" smtClean="0">
                <a:latin typeface="Calibri" charset="0"/>
                <a:ea typeface="ＭＳ Ｐゴシック" charset="0"/>
              </a:rPr>
              <a:t> the program b</a:t>
            </a:r>
            <a:r>
              <a:rPr lang="en-US" dirty="0" smtClean="0">
                <a:latin typeface="Calibri" charset="0"/>
                <a:ea typeface="ＭＳ Ｐゴシック" charset="0"/>
              </a:rPr>
              <a:t>reaks reads into pieces, uses ‘bowtie’ aligner to first align these pieces. Anything that aligns well, like this blue read on the first</a:t>
            </a:r>
            <a:r>
              <a:rPr lang="en-US" baseline="0" dirty="0" smtClean="0">
                <a:latin typeface="Calibri" charset="0"/>
                <a:ea typeface="ＭＳ Ｐゴシック" charset="0"/>
              </a:rPr>
              <a:t> exon is kept</a:t>
            </a:r>
            <a:endParaRPr lang="en-US" dirty="0" smtClean="0">
              <a:latin typeface="Calibri" charset="0"/>
              <a:ea typeface="ＭＳ Ｐゴシック" charset="0"/>
            </a:endParaRPr>
          </a:p>
          <a:p>
            <a:pPr>
              <a:defRPr/>
            </a:pPr>
            <a:endParaRPr lang="en-US" dirty="0" smtClean="0">
              <a:latin typeface="Calibri" charset="0"/>
              <a:ea typeface="ＭＳ Ｐゴシック" charset="0"/>
            </a:endParaRPr>
          </a:p>
          <a:p>
            <a:pPr>
              <a:defRPr/>
            </a:pPr>
            <a:r>
              <a:rPr lang="en-US" dirty="0" smtClean="0">
                <a:latin typeface="Calibri" charset="0"/>
                <a:ea typeface="ＭＳ Ｐゴシック" charset="0"/>
              </a:rPr>
              <a:t>Any read</a:t>
            </a:r>
            <a:r>
              <a:rPr lang="en-US" baseline="0" dirty="0" smtClean="0">
                <a:latin typeface="Calibri" charset="0"/>
                <a:ea typeface="ＭＳ Ｐゴシック" charset="0"/>
              </a:rPr>
              <a:t> that has only a partial good match is sent to an unaligned bin for further consideration</a:t>
            </a:r>
            <a:endParaRPr lang="en-US" dirty="0" smtClean="0">
              <a:latin typeface="Calibri" charset="0"/>
              <a:ea typeface="ＭＳ Ｐゴシック" charset="0"/>
            </a:endParaRPr>
          </a:p>
          <a:p>
            <a:pPr>
              <a:defRPr/>
            </a:pPr>
            <a:r>
              <a:rPr lang="en-US" dirty="0" smtClean="0">
                <a:latin typeface="Calibri" charset="0"/>
                <a:ea typeface="ＭＳ Ｐゴシック" charset="0"/>
              </a:rPr>
              <a:t>Then extends alignments from these seeds and resolves exon edges (splice junctions)</a:t>
            </a:r>
          </a:p>
          <a:p>
            <a:pPr lvl="1">
              <a:defRPr/>
            </a:pPr>
            <a:endParaRPr lang="en-US" dirty="0" smtClean="0"/>
          </a:p>
        </p:txBody>
      </p:sp>
      <p:sp>
        <p:nvSpPr>
          <p:cNvPr id="4" name="Slide Number Placeholder 3"/>
          <p:cNvSpPr>
            <a:spLocks noGrp="1"/>
          </p:cNvSpPr>
          <p:nvPr>
            <p:ph type="sldNum" sz="quarter" idx="10"/>
          </p:nvPr>
        </p:nvSpPr>
        <p:spPr/>
        <p:txBody>
          <a:bodyPr/>
          <a:lstStyle/>
          <a:p>
            <a:fld id="{3A2A6BC1-6DA0-8B4B-950A-5CDA7AB5A858}" type="slidenum">
              <a:rPr lang="en-US" smtClean="0"/>
              <a:t>49</a:t>
            </a:fld>
            <a:endParaRPr lang="en-US"/>
          </a:p>
        </p:txBody>
      </p:sp>
    </p:spTree>
    <p:extLst>
      <p:ext uri="{BB962C8B-B14F-4D97-AF65-F5344CB8AC3E}">
        <p14:creationId xmlns:p14="http://schemas.microsoft.com/office/powerpoint/2010/main" val="2078359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views are at the three basic sequence type level. </a:t>
            </a:r>
          </a:p>
          <a:p>
            <a:endParaRPr lang="en-US" baseline="0" dirty="0" smtClean="0"/>
          </a:p>
          <a:p>
            <a:r>
              <a:rPr lang="en-US" baseline="0" dirty="0" smtClean="0"/>
              <a:t>For gene views you get things like gene sequence trees in the gene family across the species in ENSEMBL plants and pan-taxonomically. There are secondary structure predictions and lists of </a:t>
            </a:r>
            <a:r>
              <a:rPr lang="en-US" baseline="0" dirty="0" err="1" smtClean="0"/>
              <a:t>orthologs</a:t>
            </a:r>
            <a:endParaRPr lang="en-US" baseline="0" dirty="0" smtClean="0"/>
          </a:p>
          <a:p>
            <a:endParaRPr lang="en-US" baseline="0" dirty="0" smtClean="0"/>
          </a:p>
          <a:p>
            <a:r>
              <a:rPr lang="en-US" baseline="0" dirty="0" smtClean="0"/>
              <a:t>There are GO terms, GO being the Gene Ontology which is a way of consistently adding functional and other annotation to genes. Similarly </a:t>
            </a:r>
            <a:r>
              <a:rPr lang="en-US" baseline="0" dirty="0" err="1" smtClean="0"/>
              <a:t>theres</a:t>
            </a:r>
            <a:r>
              <a:rPr lang="en-US" baseline="0" dirty="0" smtClean="0"/>
              <a:t> Plant Ontology which is a set of terms that consistently describe plant anatomy and development.</a:t>
            </a:r>
          </a:p>
          <a:p>
            <a:endParaRPr lang="en-US" baseline="0" dirty="0" smtClean="0"/>
          </a:p>
          <a:p>
            <a:r>
              <a:rPr lang="en-US" baseline="0" dirty="0" smtClean="0"/>
              <a:t>There are also genome level alignments – so you can view a regions similarity in other organisms and there are </a:t>
            </a:r>
            <a:r>
              <a:rPr lang="en-US" baseline="0" dirty="0" err="1" smtClean="0"/>
              <a:t>outlinks</a:t>
            </a:r>
            <a:r>
              <a:rPr lang="en-US" baseline="0" dirty="0" smtClean="0"/>
              <a:t> to other databases like gene expression databases;</a:t>
            </a:r>
          </a:p>
          <a:p>
            <a:endParaRPr lang="en-US" baseline="0" dirty="0" smtClean="0"/>
          </a:p>
          <a:p>
            <a:r>
              <a:rPr lang="en-US" baseline="0" dirty="0" smtClean="0"/>
              <a:t>Transcript views show all the sub structure of the transcripts, the splice </a:t>
            </a:r>
            <a:r>
              <a:rPr lang="en-US" baseline="0" dirty="0" err="1" smtClean="0"/>
              <a:t>variants,the</a:t>
            </a:r>
            <a:r>
              <a:rPr lang="en-US" baseline="0" dirty="0" smtClean="0"/>
              <a:t> exons and the cDNA and the sequence </a:t>
            </a:r>
          </a:p>
          <a:p>
            <a:endParaRPr lang="en-US" baseline="0" dirty="0" smtClean="0"/>
          </a:p>
          <a:p>
            <a:r>
              <a:rPr lang="en-US" baseline="0" dirty="0" smtClean="0"/>
              <a:t>And protein views show the protein sub structures, the domains </a:t>
            </a:r>
            <a:r>
              <a:rPr lang="en-US" baseline="0" dirty="0" err="1" smtClean="0"/>
              <a:t>etc</a:t>
            </a:r>
            <a:r>
              <a:rPr lang="en-US" baseline="0" dirty="0" smtClean="0"/>
              <a:t> with annotations of these from many other tools and databases, like the prints or PFAM – all of which are just ways of detecting protein domains.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5</a:t>
            </a:fld>
            <a:endParaRPr lang="en-US"/>
          </a:p>
        </p:txBody>
      </p:sp>
    </p:spTree>
    <p:extLst>
      <p:ext uri="{BB962C8B-B14F-4D97-AF65-F5344CB8AC3E}">
        <p14:creationId xmlns:p14="http://schemas.microsoft.com/office/powerpoint/2010/main" val="1199251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err="1" smtClean="0">
                <a:latin typeface="Calibri" charset="0"/>
                <a:ea typeface="ＭＳ Ｐゴシック" charset="0"/>
              </a:rPr>
              <a:t>TopHat</a:t>
            </a:r>
            <a:r>
              <a:rPr lang="en-US" dirty="0" smtClean="0">
                <a:latin typeface="Calibri" charset="0"/>
                <a:ea typeface="ＭＳ Ｐゴシック" charset="0"/>
              </a:rPr>
              <a:t> Then makes seed </a:t>
            </a:r>
            <a:r>
              <a:rPr lang="en-US" dirty="0" err="1" smtClean="0">
                <a:latin typeface="Calibri" charset="0"/>
                <a:ea typeface="ＭＳ Ｐゴシック" charset="0"/>
              </a:rPr>
              <a:t>alignmets</a:t>
            </a:r>
            <a:r>
              <a:rPr lang="en-US" dirty="0" smtClean="0">
                <a:latin typeface="Calibri" charset="0"/>
                <a:ea typeface="ＭＳ Ｐゴシック" charset="0"/>
              </a:rPr>
              <a:t> from the </a:t>
            </a:r>
            <a:r>
              <a:rPr lang="en-US" dirty="0" err="1" smtClean="0">
                <a:latin typeface="Calibri" charset="0"/>
                <a:ea typeface="ＭＳ Ｐゴシック" charset="0"/>
              </a:rPr>
              <a:t>fragmet</a:t>
            </a:r>
            <a:r>
              <a:rPr lang="en-US" dirty="0" smtClean="0">
                <a:latin typeface="Calibri" charset="0"/>
                <a:ea typeface="ＭＳ Ｐゴシック" charset="0"/>
              </a:rPr>
              <a:t> and unaligned</a:t>
            </a:r>
            <a:r>
              <a:rPr lang="en-US" baseline="0" dirty="0" smtClean="0">
                <a:latin typeface="Calibri" charset="0"/>
                <a:ea typeface="ＭＳ Ｐゴシック" charset="0"/>
              </a:rPr>
              <a:t> information </a:t>
            </a:r>
          </a:p>
          <a:p>
            <a:pPr>
              <a:defRPr/>
            </a:pPr>
            <a:endParaRPr lang="en-US" baseline="0" dirty="0" smtClean="0">
              <a:latin typeface="Calibri" charset="0"/>
              <a:ea typeface="ＭＳ Ｐゴシック" charset="0"/>
            </a:endParaRPr>
          </a:p>
          <a:p>
            <a:pPr>
              <a:defRPr/>
            </a:pPr>
            <a:r>
              <a:rPr lang="en-US" baseline="0" dirty="0" smtClean="0">
                <a:latin typeface="Calibri" charset="0"/>
                <a:ea typeface="ＭＳ Ｐゴシック" charset="0"/>
              </a:rPr>
              <a:t>Then it </a:t>
            </a:r>
            <a:r>
              <a:rPr lang="en-US" dirty="0" smtClean="0">
                <a:latin typeface="Calibri" charset="0"/>
                <a:ea typeface="ＭＳ Ｐゴシック" charset="0"/>
              </a:rPr>
              <a:t>extends alignments from these seeds and resolves exon edges</a:t>
            </a:r>
            <a:r>
              <a:rPr lang="en-US" baseline="0" dirty="0" smtClean="0">
                <a:latin typeface="Calibri" charset="0"/>
                <a:ea typeface="ＭＳ Ｐゴシック" charset="0"/>
              </a:rPr>
              <a:t> to construct a splice library. So the take home is that reads get cleverly split </a:t>
            </a:r>
            <a:r>
              <a:rPr lang="en-US" baseline="0" dirty="0" err="1" smtClean="0">
                <a:latin typeface="Calibri" charset="0"/>
                <a:ea typeface="ＭＳ Ｐゴシック" charset="0"/>
              </a:rPr>
              <a:t>ofver</a:t>
            </a:r>
            <a:r>
              <a:rPr lang="en-US" baseline="0" dirty="0" smtClean="0">
                <a:latin typeface="Calibri" charset="0"/>
                <a:ea typeface="ＭＳ Ｐゴシック" charset="0"/>
              </a:rPr>
              <a:t> potential introns to make splice variants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50</a:t>
            </a:fld>
            <a:endParaRPr lang="en-US"/>
          </a:p>
        </p:txBody>
      </p:sp>
    </p:spTree>
    <p:extLst>
      <p:ext uri="{BB962C8B-B14F-4D97-AF65-F5344CB8AC3E}">
        <p14:creationId xmlns:p14="http://schemas.microsoft.com/office/powerpoint/2010/main" val="2002296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you’ve</a:t>
            </a:r>
            <a:r>
              <a:rPr lang="en-US" baseline="0" dirty="0" smtClean="0"/>
              <a:t> created an alignment, pretty much every program generates this output – this is SAM output and manipulating this is the key to working out </a:t>
            </a:r>
            <a:r>
              <a:rPr lang="en-US" baseline="0" dirty="0" err="1" smtClean="0"/>
              <a:t>whats</a:t>
            </a:r>
            <a:r>
              <a:rPr lang="en-US" baseline="0" dirty="0" smtClean="0"/>
              <a:t> going on with your alignments. You get one line for every read, so its not something you can do with from the file, rather you’ll want to </a:t>
            </a:r>
            <a:r>
              <a:rPr lang="en-US" baseline="0" dirty="0" err="1" smtClean="0"/>
              <a:t>visualise</a:t>
            </a:r>
            <a:r>
              <a:rPr lang="en-US" baseline="0" dirty="0" smtClean="0"/>
              <a:t> and </a:t>
            </a:r>
            <a:r>
              <a:rPr lang="en-US" baseline="0" dirty="0" err="1" smtClean="0"/>
              <a:t>summarise</a:t>
            </a:r>
            <a:r>
              <a:rPr lang="en-US" baseline="0" dirty="0" smtClean="0"/>
              <a:t> the alignments especially to do quality control of the alignments. The eventual transcript models you come up with are heavily dependent on the quality of the alignments, so they need to be good.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51</a:t>
            </a:fld>
            <a:endParaRPr lang="en-US"/>
          </a:p>
        </p:txBody>
      </p:sp>
    </p:spTree>
    <p:extLst>
      <p:ext uri="{BB962C8B-B14F-4D97-AF65-F5344CB8AC3E}">
        <p14:creationId xmlns:p14="http://schemas.microsoft.com/office/powerpoint/2010/main" val="603278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a:t>
            </a:r>
            <a:r>
              <a:rPr lang="en-US" baseline="0" dirty="0" smtClean="0"/>
              <a:t> good genome browser tools that will help you see the alignments on the reference. The one here is IGV – integrated genomics viewer</a:t>
            </a:r>
          </a:p>
          <a:p>
            <a:endParaRPr lang="en-US" baseline="0" dirty="0" smtClean="0"/>
          </a:p>
          <a:p>
            <a:r>
              <a:rPr lang="en-US" baseline="0" dirty="0" smtClean="0"/>
              <a:t>It shows the reference as a single line </a:t>
            </a:r>
            <a:r>
              <a:rPr lang="en-US" baseline="0" dirty="0" err="1" smtClean="0"/>
              <a:t>atthe</a:t>
            </a:r>
            <a:r>
              <a:rPr lang="en-US" baseline="0" dirty="0" smtClean="0"/>
              <a:t> top of the window and the main block is the alignment from a SAM file. Each pink mark is a part of the read that is aligned and the blue thing at the bottom is the pre-existing gene model. </a:t>
            </a:r>
          </a:p>
          <a:p>
            <a:endParaRPr lang="en-US" baseline="0" dirty="0" smtClean="0"/>
          </a:p>
          <a:p>
            <a:r>
              <a:rPr lang="en-US" baseline="0" dirty="0" smtClean="0"/>
              <a:t>So you can tell how well the read model is supported by the alignment, how clear the alignment is, and generally start to get a feel for </a:t>
            </a:r>
            <a:r>
              <a:rPr lang="en-US" baseline="0" dirty="0" err="1" smtClean="0"/>
              <a:t>whats</a:t>
            </a:r>
            <a:r>
              <a:rPr lang="en-US" baseline="0" dirty="0" smtClean="0"/>
              <a:t> going on. These views are especially good when you want to inspect single candidate genes later in the analysis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52</a:t>
            </a:fld>
            <a:endParaRPr lang="en-US"/>
          </a:p>
        </p:txBody>
      </p:sp>
    </p:spTree>
    <p:extLst>
      <p:ext uri="{BB962C8B-B14F-4D97-AF65-F5344CB8AC3E}">
        <p14:creationId xmlns:p14="http://schemas.microsoft.com/office/powerpoint/2010/main" val="438638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summary QC is important, you can’t check every gene manually. Things to look for in the alignment  are the transcript </a:t>
            </a:r>
            <a:r>
              <a:rPr lang="en-US" dirty="0" err="1" smtClean="0"/>
              <a:t>covereage</a:t>
            </a:r>
            <a:r>
              <a:rPr lang="en-US" dirty="0" smtClean="0"/>
              <a:t> evenness.</a:t>
            </a:r>
            <a:r>
              <a:rPr lang="en-US" baseline="0" dirty="0" smtClean="0"/>
              <a:t> So some cloning and sequence practices end up with a three prime bias in the alignment. </a:t>
            </a:r>
          </a:p>
          <a:p>
            <a:endParaRPr lang="en-US" baseline="0" dirty="0" smtClean="0"/>
          </a:p>
          <a:p>
            <a:r>
              <a:rPr lang="en-US" baseline="0" dirty="0" smtClean="0"/>
              <a:t>In this top left picture the x-axis is basically the distance across a transcript, the y axis is the read coverage, and you can see a clear bias in some transcripts for the 3 prime end – which can interfere with quantification downstream and the quality of assembly at the 5 prime.</a:t>
            </a:r>
          </a:p>
          <a:p>
            <a:endParaRPr lang="en-US" baseline="0" dirty="0" smtClean="0"/>
          </a:p>
          <a:p>
            <a:r>
              <a:rPr lang="en-US" baseline="0" dirty="0" smtClean="0"/>
              <a:t>In the top right, you can see the distribution of the mapped distance between the pairs of the reads, this is important since a too great or too small distance after mapping indicates a bad alignment of those reads – assuming the reference genome is correct!</a:t>
            </a:r>
          </a:p>
          <a:p>
            <a:endParaRPr lang="en-US" baseline="0" dirty="0" smtClean="0"/>
          </a:p>
          <a:p>
            <a:r>
              <a:rPr lang="en-US" baseline="0" dirty="0" smtClean="0"/>
              <a:t>And the bottom picture the x-axis shows the number of times a sequence appears – that is reads with identical sequence appear. So most reads appear a few times but some appear lots and lots. Often this can be due to a sequence being really abundant because of high expression levels, but also this can be an artefact caused by PCR amplification of the same sequence, so you need to keep this in mind and inspect at least a few of the highly expressed sequences manually and be prepared to go back and make changes.</a:t>
            </a:r>
          </a:p>
          <a:p>
            <a:endParaRPr lang="en-US" baseline="0" dirty="0" smtClean="0"/>
          </a:p>
          <a:p>
            <a:r>
              <a:rPr lang="en-US" baseline="0" dirty="0" smtClean="0"/>
              <a:t>These plots and analyses all come from the same program specifically designed for assessing your alignments – a program called </a:t>
            </a:r>
            <a:r>
              <a:rPr lang="en-US" baseline="0" dirty="0" err="1" smtClean="0"/>
              <a:t>reqc</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53</a:t>
            </a:fld>
            <a:endParaRPr lang="en-US"/>
          </a:p>
        </p:txBody>
      </p:sp>
    </p:spTree>
    <p:extLst>
      <p:ext uri="{BB962C8B-B14F-4D97-AF65-F5344CB8AC3E}">
        <p14:creationId xmlns:p14="http://schemas.microsoft.com/office/powerpoint/2010/main" val="668284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really don’t have a reference sequence and want to assemble</a:t>
            </a:r>
            <a:r>
              <a:rPr lang="en-US" baseline="0" dirty="0" smtClean="0"/>
              <a:t> the transcripts from the reads its possible to do that. </a:t>
            </a:r>
            <a:r>
              <a:rPr lang="en-US" baseline="0" dirty="0" err="1" smtClean="0"/>
              <a:t>TopHat</a:t>
            </a:r>
            <a:r>
              <a:rPr lang="en-US" baseline="0" dirty="0" smtClean="0"/>
              <a:t> and its companion Cufflinks can do that and also Trinity is a very popular and effective system for that.  Basically these programs forego the alignment and instead try to build </a:t>
            </a:r>
            <a:r>
              <a:rPr lang="en-US" baseline="0" dirty="0" err="1" smtClean="0"/>
              <a:t>contigs</a:t>
            </a:r>
            <a:r>
              <a:rPr lang="en-US" baseline="0" dirty="0" smtClean="0"/>
              <a:t> by overlapping the reads as much as they can.</a:t>
            </a:r>
          </a:p>
          <a:p>
            <a:endParaRPr lang="en-US" baseline="0" dirty="0" smtClean="0"/>
          </a:p>
          <a:p>
            <a:r>
              <a:rPr lang="en-US" baseline="0" dirty="0" smtClean="0"/>
              <a:t>Then they try to assign reads back to individual </a:t>
            </a:r>
            <a:r>
              <a:rPr lang="en-US" baseline="0" dirty="0" err="1" smtClean="0"/>
              <a:t>contigs</a:t>
            </a:r>
            <a:r>
              <a:rPr lang="en-US" baseline="0" dirty="0" smtClean="0"/>
              <a:t> and sections of the overlap graph to make a rough map of paths that can be walked through to create hypothetical transcript models. </a:t>
            </a:r>
          </a:p>
          <a:p>
            <a:endParaRPr lang="en-US" baseline="0" dirty="0" smtClean="0"/>
          </a:p>
          <a:p>
            <a:r>
              <a:rPr lang="en-US" baseline="0" dirty="0" smtClean="0"/>
              <a:t>Again, like alignment and genome assembly these models are usually considered draft assemblies and need to be </a:t>
            </a:r>
            <a:r>
              <a:rPr lang="en-US" baseline="0" dirty="0" err="1" smtClean="0"/>
              <a:t>QC’d</a:t>
            </a:r>
            <a:r>
              <a:rPr lang="en-US" baseline="0" dirty="0" smtClean="0"/>
              <a:t> for integrity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54</a:t>
            </a:fld>
            <a:endParaRPr lang="en-US"/>
          </a:p>
        </p:txBody>
      </p:sp>
    </p:spTree>
    <p:extLst>
      <p:ext uri="{BB962C8B-B14F-4D97-AF65-F5344CB8AC3E}">
        <p14:creationId xmlns:p14="http://schemas.microsoft.com/office/powerpoint/2010/main" val="560463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one good program</a:t>
            </a:r>
            <a:r>
              <a:rPr lang="en-US" baseline="0" dirty="0" smtClean="0"/>
              <a:t> for doing this is </a:t>
            </a:r>
            <a:r>
              <a:rPr lang="en-US" baseline="0" dirty="0" err="1" smtClean="0"/>
              <a:t>TransRate</a:t>
            </a:r>
            <a:endParaRPr lang="en-US" dirty="0" smtClean="0"/>
          </a:p>
          <a:p>
            <a:endParaRPr lang="en-US" dirty="0" smtClean="0"/>
          </a:p>
          <a:p>
            <a:r>
              <a:rPr lang="en-US" dirty="0" err="1" smtClean="0"/>
              <a:t>TransRate</a:t>
            </a:r>
            <a:r>
              <a:rPr lang="en-US" baseline="0" dirty="0" smtClean="0"/>
              <a:t> works by identifying a set of c</a:t>
            </a:r>
            <a:r>
              <a:rPr lang="en-US" dirty="0" smtClean="0"/>
              <a:t>ommon errors in de novo or alignment based transcriptome assembly, and this figure shows how they can be detected using read mapping data. </a:t>
            </a:r>
          </a:p>
          <a:p>
            <a:endParaRPr lang="en-US" dirty="0" smtClean="0"/>
          </a:p>
          <a:p>
            <a:r>
              <a:rPr lang="en-US" dirty="0" smtClean="0"/>
              <a:t>Family collapse occurs when members of a gene family are assembled into a single </a:t>
            </a:r>
            <a:r>
              <a:rPr lang="en-US" dirty="0" err="1" smtClean="0"/>
              <a:t>contig</a:t>
            </a:r>
            <a:r>
              <a:rPr lang="en-US" dirty="0" smtClean="0"/>
              <a:t>. This can be detected by measuring how well the nucleotides in the </a:t>
            </a:r>
            <a:r>
              <a:rPr lang="en-US" dirty="0" err="1" smtClean="0"/>
              <a:t>contig</a:t>
            </a:r>
            <a:r>
              <a:rPr lang="en-US" dirty="0" smtClean="0"/>
              <a:t> are supported by the mapped reads. </a:t>
            </a:r>
          </a:p>
          <a:p>
            <a:endParaRPr lang="en-US" dirty="0" smtClean="0"/>
          </a:p>
          <a:p>
            <a:r>
              <a:rPr lang="en-US" dirty="0" err="1" smtClean="0"/>
              <a:t>Chimerism</a:t>
            </a:r>
            <a:r>
              <a:rPr lang="en-US" dirty="0" smtClean="0"/>
              <a:t> occurs when two or more transcripts</a:t>
            </a:r>
            <a:r>
              <a:rPr lang="en-US" baseline="0" dirty="0" smtClean="0"/>
              <a:t> </a:t>
            </a:r>
            <a:r>
              <a:rPr lang="en-US" dirty="0" smtClean="0"/>
              <a:t>are concatenated together in a single </a:t>
            </a:r>
            <a:r>
              <a:rPr lang="en-US" dirty="0" err="1" smtClean="0"/>
              <a:t>contig</a:t>
            </a:r>
            <a:r>
              <a:rPr lang="en-US" dirty="0" smtClean="0"/>
              <a:t> during assembly. This can be detected when the expression levels of the transcripts differ, leading to a change-point in the read coverage along the </a:t>
            </a:r>
            <a:r>
              <a:rPr lang="en-US" dirty="0" err="1" smtClean="0"/>
              <a:t>contig</a:t>
            </a:r>
            <a:r>
              <a:rPr lang="en-US" dirty="0" smtClean="0"/>
              <a:t>. </a:t>
            </a:r>
          </a:p>
          <a:p>
            <a:endParaRPr lang="en-US" dirty="0" smtClean="0"/>
          </a:p>
          <a:p>
            <a:r>
              <a:rPr lang="en-US" dirty="0" smtClean="0"/>
              <a:t>Bad insertions can be detected as bases in a </a:t>
            </a:r>
            <a:r>
              <a:rPr lang="en-US" dirty="0" err="1" smtClean="0"/>
              <a:t>contig</a:t>
            </a:r>
            <a:r>
              <a:rPr lang="en-US" dirty="0" smtClean="0"/>
              <a:t> that are unsupported by the read evidence. </a:t>
            </a:r>
          </a:p>
          <a:p>
            <a:endParaRPr lang="en-US" dirty="0" smtClean="0"/>
          </a:p>
          <a:p>
            <a:r>
              <a:rPr lang="en-US" dirty="0" smtClean="0"/>
              <a:t>Incompleteness can be detected when reads or fragments align off the end of the </a:t>
            </a:r>
            <a:r>
              <a:rPr lang="en-US" dirty="0" err="1" smtClean="0"/>
              <a:t>contig</a:t>
            </a:r>
            <a:r>
              <a:rPr lang="en-US" dirty="0" smtClean="0"/>
              <a:t>. </a:t>
            </a:r>
          </a:p>
          <a:p>
            <a:endParaRPr lang="en-US" dirty="0" smtClean="0"/>
          </a:p>
          <a:p>
            <a:r>
              <a:rPr lang="en-US" dirty="0" smtClean="0"/>
              <a:t>Fragmentation is caused by low coverage and is detectable when read pairs bridge two </a:t>
            </a:r>
            <a:r>
              <a:rPr lang="en-US" dirty="0" err="1" smtClean="0"/>
              <a:t>contigs</a:t>
            </a:r>
            <a:r>
              <a:rPr lang="en-US" dirty="0" smtClean="0"/>
              <a:t>.</a:t>
            </a:r>
          </a:p>
          <a:p>
            <a:endParaRPr lang="en-US" dirty="0" smtClean="0"/>
          </a:p>
          <a:p>
            <a:r>
              <a:rPr lang="en-US" dirty="0" smtClean="0"/>
              <a:t> Local </a:t>
            </a:r>
            <a:r>
              <a:rPr lang="en-US" dirty="0" err="1" smtClean="0"/>
              <a:t>misassembly</a:t>
            </a:r>
            <a:r>
              <a:rPr lang="en-US" dirty="0" smtClean="0"/>
              <a:t> encompasses various structural errors that can occur during assembly, such as inversions, </a:t>
            </a:r>
          </a:p>
          <a:p>
            <a:endParaRPr lang="en-US" dirty="0" smtClean="0"/>
          </a:p>
          <a:p>
            <a:r>
              <a:rPr lang="en-US" dirty="0" smtClean="0"/>
              <a:t>These are detectable when both members of a read pair align to a single </a:t>
            </a:r>
            <a:r>
              <a:rPr lang="en-US" dirty="0" err="1" smtClean="0"/>
              <a:t>contig</a:t>
            </a:r>
            <a:r>
              <a:rPr lang="en-US" dirty="0" smtClean="0"/>
              <a:t>, but in a manner inconsistent with the sequencing protocol. </a:t>
            </a:r>
          </a:p>
          <a:p>
            <a:endParaRPr lang="en-US" dirty="0" smtClean="0"/>
          </a:p>
          <a:p>
            <a:r>
              <a:rPr lang="en-US" dirty="0" smtClean="0"/>
              <a:t>Redundancy occurs when a single transcript is represented by multiple overlapping </a:t>
            </a:r>
            <a:r>
              <a:rPr lang="en-US" dirty="0" err="1" smtClean="0"/>
              <a:t>contigs</a:t>
            </a:r>
            <a:r>
              <a:rPr lang="en-US" dirty="0" smtClean="0"/>
              <a:t>. </a:t>
            </a:r>
          </a:p>
          <a:p>
            <a:endParaRPr lang="en-US" dirty="0" smtClean="0"/>
          </a:p>
          <a:p>
            <a:r>
              <a:rPr lang="en-US" dirty="0" err="1" smtClean="0"/>
              <a:t>TransRate</a:t>
            </a:r>
            <a:r>
              <a:rPr lang="en-US" dirty="0" smtClean="0"/>
              <a:t> takes as input one or more de novo transcriptome assemblies and the paired-end reads used to generate them. (2) The reads are aligned to the </a:t>
            </a:r>
            <a:r>
              <a:rPr lang="en-US" dirty="0" err="1" smtClean="0"/>
              <a:t>contigs</a:t>
            </a:r>
            <a:r>
              <a:rPr lang="en-US" dirty="0" smtClean="0"/>
              <a:t>. And</a:t>
            </a:r>
            <a:r>
              <a:rPr lang="en-US" baseline="0" dirty="0" smtClean="0"/>
              <a:t> then four different score components are calculated that assess the potential problem areas. </a:t>
            </a:r>
          </a:p>
          <a:p>
            <a:endParaRPr lang="en-US" baseline="0" dirty="0" smtClean="0"/>
          </a:p>
          <a:p>
            <a:r>
              <a:rPr lang="en-US" dirty="0" smtClean="0"/>
              <a:t>The four score </a:t>
            </a:r>
            <a:r>
              <a:rPr lang="en-US" dirty="0" err="1" smtClean="0"/>
              <a:t>sare</a:t>
            </a:r>
            <a:r>
              <a:rPr lang="en-US" dirty="0" smtClean="0"/>
              <a:t> integrated to generate an</a:t>
            </a:r>
            <a:r>
              <a:rPr lang="en-US" baseline="0" dirty="0" smtClean="0"/>
              <a:t> overall </a:t>
            </a:r>
            <a:r>
              <a:rPr lang="en-US" dirty="0" smtClean="0"/>
              <a:t>score</a:t>
            </a:r>
            <a:r>
              <a:rPr lang="en-US" baseline="0" dirty="0" smtClean="0"/>
              <a:t> for assembly</a:t>
            </a:r>
            <a:r>
              <a:rPr lang="en-US" dirty="0" smtClean="0"/>
              <a:t>.</a:t>
            </a:r>
          </a:p>
          <a:p>
            <a:endParaRPr lang="en-US" dirty="0" smtClean="0"/>
          </a:p>
          <a:p>
            <a:r>
              <a:rPr lang="en-US" dirty="0" smtClean="0"/>
              <a:t>So </a:t>
            </a:r>
            <a:r>
              <a:rPr lang="en-US" dirty="0" err="1" smtClean="0"/>
              <a:t>TransRate</a:t>
            </a:r>
            <a:r>
              <a:rPr lang="en-US" dirty="0" smtClean="0"/>
              <a:t> is a useful</a:t>
            </a:r>
            <a:r>
              <a:rPr lang="en-US" baseline="0" dirty="0" smtClean="0"/>
              <a:t> way of seeing quite quickly which bits of your assemblies need to be improved and allows you to compare assemblies from different programs or settings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55</a:t>
            </a:fld>
            <a:endParaRPr lang="en-US"/>
          </a:p>
        </p:txBody>
      </p:sp>
    </p:spTree>
    <p:extLst>
      <p:ext uri="{BB962C8B-B14F-4D97-AF65-F5344CB8AC3E}">
        <p14:creationId xmlns:p14="http://schemas.microsoft.com/office/powerpoint/2010/main" val="1497171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56</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Once you’ve got</a:t>
            </a:r>
            <a:r>
              <a:rPr lang="en-US" sz="1200" baseline="0" dirty="0" smtClean="0">
                <a:latin typeface="Calibri" pitchFamily="34" charset="0"/>
              </a:rPr>
              <a:t> the transcripts and you’re happy with them then often you will want to go on to quantify. Its quite </a:t>
            </a:r>
            <a:r>
              <a:rPr lang="en-US" sz="1200" baseline="0" dirty="0" err="1" smtClean="0">
                <a:latin typeface="Calibri" pitchFamily="34" charset="0"/>
              </a:rPr>
              <a:t>unsual</a:t>
            </a:r>
            <a:r>
              <a:rPr lang="en-US" sz="1200" baseline="0" dirty="0" smtClean="0">
                <a:latin typeface="Calibri" pitchFamily="34" charset="0"/>
              </a:rPr>
              <a:t>  to just take the absolute number of reads</a:t>
            </a: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Expression is biased for gene length (longer transcripts should have more reads) to normalize, reads are converted to Reads per </a:t>
            </a:r>
            <a:r>
              <a:rPr lang="en-US" sz="1200" dirty="0" err="1" smtClean="0">
                <a:latin typeface="Calibri" pitchFamily="34" charset="0"/>
              </a:rPr>
              <a:t>Kilobase</a:t>
            </a:r>
            <a:r>
              <a:rPr lang="en-US" sz="1200" dirty="0" smtClean="0">
                <a:latin typeface="Calibri" pitchFamily="34" charset="0"/>
              </a:rPr>
              <a:t> of transcript per million reads mapped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Which can</a:t>
            </a:r>
            <a:r>
              <a:rPr lang="en-CA" sz="1200" baseline="0" dirty="0" smtClean="0">
                <a:solidFill>
                  <a:schemeClr val="tx1"/>
                </a:solidFill>
                <a:latin typeface="Calibri" pitchFamily="34" charset="0"/>
              </a:rPr>
              <a:t> completely overturn the counts but gives overall a more believable number for the whole transcript set. </a:t>
            </a: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Several software tools available to do mapping and calculate normalized expression measurements across different samples including</a:t>
            </a:r>
            <a:r>
              <a:rPr lang="en-CA" sz="1200" baseline="0" dirty="0" smtClean="0">
                <a:solidFill>
                  <a:schemeClr val="tx1"/>
                </a:solidFill>
                <a:latin typeface="Calibri" pitchFamily="34" charset="0"/>
              </a:rPr>
              <a:t> </a:t>
            </a:r>
            <a:r>
              <a:rPr lang="en-CA" sz="1200" dirty="0" smtClean="0">
                <a:solidFill>
                  <a:schemeClr val="tx1"/>
                </a:solidFill>
                <a:latin typeface="Calibri" pitchFamily="34" charset="0"/>
              </a:rPr>
              <a:t> Most</a:t>
            </a:r>
            <a:r>
              <a:rPr lang="en-CA" sz="1200" baseline="0" dirty="0" smtClean="0">
                <a:solidFill>
                  <a:schemeClr val="tx1"/>
                </a:solidFill>
                <a:latin typeface="Calibri" pitchFamily="34" charset="0"/>
              </a:rPr>
              <a:t> </a:t>
            </a:r>
            <a:r>
              <a:rPr lang="en-CA" sz="1200" baseline="0" dirty="0" err="1" smtClean="0">
                <a:solidFill>
                  <a:schemeClr val="tx1"/>
                </a:solidFill>
                <a:latin typeface="Calibri" pitchFamily="34" charset="0"/>
              </a:rPr>
              <a:t>RNAseq</a:t>
            </a:r>
            <a:r>
              <a:rPr lang="en-CA" sz="1200" baseline="0" dirty="0" smtClean="0">
                <a:solidFill>
                  <a:schemeClr val="tx1"/>
                </a:solidFill>
                <a:latin typeface="Calibri" pitchFamily="34" charset="0"/>
              </a:rPr>
              <a:t> programs like </a:t>
            </a:r>
            <a:r>
              <a:rPr lang="en-CA" sz="1200" baseline="0" dirty="0" err="1" smtClean="0">
                <a:solidFill>
                  <a:schemeClr val="tx1"/>
                </a:solidFill>
                <a:latin typeface="Calibri" pitchFamily="34" charset="0"/>
              </a:rPr>
              <a:t>Tophat</a:t>
            </a:r>
            <a:r>
              <a:rPr lang="en-CA" sz="1200" baseline="0" dirty="0" smtClean="0">
                <a:solidFill>
                  <a:schemeClr val="tx1"/>
                </a:solidFill>
                <a:latin typeface="Calibri" pitchFamily="34" charset="0"/>
              </a:rPr>
              <a:t> and </a:t>
            </a:r>
            <a:r>
              <a:rPr lang="en-CA" sz="1200" dirty="0" smtClean="0">
                <a:solidFill>
                  <a:schemeClr val="tx1"/>
                </a:solidFill>
                <a:latin typeface="Calibri" pitchFamily="34" charset="0"/>
              </a:rPr>
              <a:t>Cufflinks and trinity will do this and statistics</a:t>
            </a:r>
            <a:r>
              <a:rPr lang="en-CA" sz="1200" baseline="0" dirty="0" smtClean="0">
                <a:solidFill>
                  <a:schemeClr val="tx1"/>
                </a:solidFill>
                <a:latin typeface="Calibri" pitchFamily="34" charset="0"/>
              </a:rPr>
              <a:t> modules like the Bioconductor packages </a:t>
            </a:r>
            <a:r>
              <a:rPr lang="en-CA" sz="1200" baseline="0" dirty="0" err="1" smtClean="0">
                <a:solidFill>
                  <a:schemeClr val="tx1"/>
                </a:solidFill>
                <a:latin typeface="Calibri" pitchFamily="34" charset="0"/>
              </a:rPr>
              <a:t>DESeq</a:t>
            </a:r>
            <a:r>
              <a:rPr lang="en-CA" sz="1200" baseline="0" dirty="0" smtClean="0">
                <a:solidFill>
                  <a:schemeClr val="tx1"/>
                </a:solidFill>
                <a:latin typeface="Calibri" pitchFamily="34" charset="0"/>
              </a:rPr>
              <a:t>, and EDGER can help with calculating these values</a:t>
            </a:r>
            <a:endParaRPr lang="en-CA" sz="1200" dirty="0" smtClean="0">
              <a:solidFill>
                <a:schemeClr val="tx1"/>
              </a:solidFill>
              <a:latin typeface="Calibri" pitchFamily="34" charset="0"/>
            </a:endParaRPr>
          </a:p>
          <a:p>
            <a:pPr eaLnBrk="1" hangingPunct="1"/>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It can often</a:t>
            </a:r>
            <a:r>
              <a:rPr lang="en-US" baseline="0" dirty="0" smtClean="0">
                <a:latin typeface="Calibri" charset="0"/>
                <a:ea typeface="ＭＳ Ｐゴシック" charset="0"/>
                <a:cs typeface="ＭＳ Ｐゴシック" charset="0"/>
              </a:rPr>
              <a:t> be a choice  so </a:t>
            </a:r>
            <a:r>
              <a:rPr lang="en-US" dirty="0" smtClean="0">
                <a:latin typeface="Calibri" charset="0"/>
                <a:ea typeface="ＭＳ Ｐゴシック" charset="0"/>
              </a:rPr>
              <a:t>use?</a:t>
            </a:r>
          </a:p>
          <a:p>
            <a:r>
              <a:rPr lang="en-US" dirty="0" smtClean="0">
                <a:latin typeface="Calibri" charset="0"/>
                <a:ea typeface="ＭＳ Ｐゴシック" charset="0"/>
              </a:rPr>
              <a:t>RPKM</a:t>
            </a:r>
          </a:p>
          <a:p>
            <a:pPr lvl="1"/>
            <a:r>
              <a:rPr lang="en-US" dirty="0" smtClean="0">
                <a:latin typeface="Calibri" charset="0"/>
                <a:ea typeface="ＭＳ Ｐゴシック" charset="0"/>
              </a:rPr>
              <a:t>When you want to leverage benefits of tuxedo suite</a:t>
            </a:r>
          </a:p>
          <a:p>
            <a:pPr lvl="1"/>
            <a:r>
              <a:rPr lang="en-US" dirty="0" smtClean="0">
                <a:latin typeface="Calibri" charset="0"/>
                <a:ea typeface="ＭＳ Ｐゴシック" charset="0"/>
              </a:rPr>
              <a:t>Good for visualization (e.g., </a:t>
            </a:r>
            <a:r>
              <a:rPr lang="en-US" dirty="0" err="1" smtClean="0">
                <a:latin typeface="Calibri" charset="0"/>
                <a:ea typeface="ＭＳ Ｐゴシック" charset="0"/>
              </a:rPr>
              <a:t>heatmaps</a:t>
            </a:r>
            <a:r>
              <a:rPr lang="en-US" dirty="0" smtClean="0">
                <a:latin typeface="Calibri" charset="0"/>
                <a:ea typeface="ＭＳ Ｐゴシック" charset="0"/>
              </a:rPr>
              <a:t>)</a:t>
            </a:r>
          </a:p>
          <a:p>
            <a:pPr lvl="1"/>
            <a:r>
              <a:rPr lang="en-US" dirty="0" smtClean="0">
                <a:latin typeface="Calibri" charset="0"/>
                <a:ea typeface="ＭＳ Ｐゴシック" charset="0"/>
              </a:rPr>
              <a:t>Calculating fold changes, etc.</a:t>
            </a:r>
          </a:p>
          <a:p>
            <a:r>
              <a:rPr lang="en-US" dirty="0" smtClean="0">
                <a:latin typeface="Calibri" charset="0"/>
                <a:ea typeface="ＭＳ Ｐゴシック" charset="0"/>
              </a:rPr>
              <a:t>Counts</a:t>
            </a:r>
          </a:p>
          <a:p>
            <a:pPr lvl="1"/>
            <a:r>
              <a:rPr lang="en-US" dirty="0" smtClean="0">
                <a:latin typeface="Calibri" charset="0"/>
                <a:ea typeface="ＭＳ Ｐゴシック" charset="0"/>
              </a:rPr>
              <a:t>More robust statistical methods for differential expression</a:t>
            </a:r>
          </a:p>
          <a:p>
            <a:pPr lvl="1"/>
            <a:r>
              <a:rPr lang="en-US" dirty="0" smtClean="0">
                <a:latin typeface="Calibri" charset="0"/>
                <a:ea typeface="ＭＳ Ｐゴシック" charset="0"/>
              </a:rPr>
              <a:t>Accommodates more sophisticated experimental designs with appropriate statistical tests</a:t>
            </a:r>
          </a:p>
          <a:p>
            <a:r>
              <a:rPr lang="en-US" baseline="0" dirty="0" smtClean="0">
                <a:latin typeface="Calibri" charset="0"/>
                <a:ea typeface="ＭＳ Ｐゴシック" charset="0"/>
              </a:rPr>
              <a:t>         </a:t>
            </a:r>
            <a:r>
              <a:rPr lang="en-US" dirty="0" smtClean="0">
                <a:latin typeface="Calibri" charset="0"/>
                <a:ea typeface="ＭＳ Ｐゴシック" charset="0"/>
              </a:rPr>
              <a:t>Transcript-level plots showing transcript structures and expression levels</a:t>
            </a: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927497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do generate</a:t>
            </a:r>
            <a:r>
              <a:rPr lang="en-US" baseline="0" dirty="0" smtClean="0"/>
              <a:t> differential expression methods, then you may want to try a couple of methods at least,</a:t>
            </a:r>
          </a:p>
          <a:p>
            <a:endParaRPr lang="en-US" baseline="0" dirty="0" smtClean="0"/>
          </a:p>
          <a:p>
            <a:r>
              <a:rPr lang="en-US" baseline="0" dirty="0" smtClean="0"/>
              <a:t> as they aren’t all equally sensitive or specific. So this figure shows the overlaps between differential expression calls from various methods and there are clearly some genes that only one or two methods picks up and that might be important to your study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57</a:t>
            </a:fld>
            <a:endParaRPr lang="en-US"/>
          </a:p>
        </p:txBody>
      </p:sp>
    </p:spTree>
    <p:extLst>
      <p:ext uri="{BB962C8B-B14F-4D97-AF65-F5344CB8AC3E}">
        <p14:creationId xmlns:p14="http://schemas.microsoft.com/office/powerpoint/2010/main" val="1795082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charset="0"/>
                <a:ea typeface="ＭＳ Ｐゴシック" charset="0"/>
              </a:rPr>
              <a:t>Once you’ve generated the expression values, then its necessary to </a:t>
            </a:r>
            <a:r>
              <a:rPr lang="en-US" dirty="0" err="1" smtClean="0">
                <a:latin typeface="Calibri" charset="0"/>
                <a:ea typeface="ＭＳ Ｐゴシック" charset="0"/>
              </a:rPr>
              <a:t>visualise</a:t>
            </a:r>
            <a:r>
              <a:rPr lang="en-US" dirty="0" smtClean="0">
                <a:latin typeface="Calibri" charset="0"/>
                <a:ea typeface="ＭＳ Ｐゴシック" charset="0"/>
              </a:rPr>
              <a:t> them</a:t>
            </a:r>
            <a:r>
              <a:rPr lang="en-US" baseline="0" dirty="0" smtClean="0">
                <a:latin typeface="Calibri" charset="0"/>
                <a:ea typeface="ＭＳ Ｐゴシック" charset="0"/>
              </a:rPr>
              <a:t> and create summary and even individual gene plots. This is best done in interactive statistical packages like the R package </a:t>
            </a:r>
            <a:r>
              <a:rPr lang="en-US" baseline="0" dirty="0" err="1" smtClean="0">
                <a:latin typeface="Calibri" charset="0"/>
                <a:ea typeface="ＭＳ Ｐゴシック" charset="0"/>
              </a:rPr>
              <a:t>cummeRbund</a:t>
            </a:r>
            <a:r>
              <a:rPr lang="en-US" baseline="0" dirty="0" smtClean="0">
                <a:latin typeface="Calibri" charset="0"/>
                <a:ea typeface="ＭＳ Ｐゴシック" charset="0"/>
              </a:rPr>
              <a:t>, which can do a lot of heavy lifting for you, at the expense of you needing to know a little bit of R programming.</a:t>
            </a:r>
          </a:p>
          <a:p>
            <a:endParaRPr lang="en-US" dirty="0" smtClean="0">
              <a:latin typeface="Calibri" charset="0"/>
              <a:ea typeface="ＭＳ Ｐゴシック" charset="0"/>
            </a:endParaRPr>
          </a:p>
          <a:p>
            <a:r>
              <a:rPr lang="en-US" dirty="0" smtClean="0">
                <a:latin typeface="Calibri" charset="0"/>
                <a:ea typeface="ＭＳ Ｐゴシック" charset="0"/>
              </a:rPr>
              <a:t>Cummerbund</a:t>
            </a:r>
            <a:r>
              <a:rPr lang="en-US" baseline="0" dirty="0" smtClean="0">
                <a:latin typeface="Calibri" charset="0"/>
                <a:ea typeface="ＭＳ Ｐゴシック" charset="0"/>
              </a:rPr>
              <a:t> </a:t>
            </a:r>
            <a:r>
              <a:rPr lang="en-US" dirty="0" smtClean="0">
                <a:latin typeface="Calibri" charset="0"/>
                <a:ea typeface="ＭＳ Ｐゴシック" charset="0"/>
              </a:rPr>
              <a:t>Automatically generates many of the commonly used data visualizations</a:t>
            </a:r>
          </a:p>
          <a:p>
            <a:r>
              <a:rPr lang="en-US" dirty="0" smtClean="0">
                <a:latin typeface="Calibri" charset="0"/>
                <a:ea typeface="ＭＳ Ｐゴシック" charset="0"/>
              </a:rPr>
              <a:t>Distribution plots</a:t>
            </a:r>
          </a:p>
          <a:p>
            <a:r>
              <a:rPr lang="en-US" dirty="0" smtClean="0">
                <a:latin typeface="Calibri" charset="0"/>
                <a:ea typeface="ＭＳ Ｐゴシック" charset="0"/>
              </a:rPr>
              <a:t>Overall correlations plots</a:t>
            </a:r>
          </a:p>
          <a:p>
            <a:r>
              <a:rPr lang="en-US" dirty="0" smtClean="0">
                <a:latin typeface="Calibri" charset="0"/>
                <a:ea typeface="ＭＳ Ｐゴシック" charset="0"/>
              </a:rPr>
              <a:t>MA plots</a:t>
            </a:r>
          </a:p>
          <a:p>
            <a:r>
              <a:rPr lang="en-US" dirty="0" smtClean="0">
                <a:latin typeface="Calibri" charset="0"/>
                <a:ea typeface="ＭＳ Ｐゴシック" charset="0"/>
              </a:rPr>
              <a:t>Volcano plots</a:t>
            </a:r>
          </a:p>
          <a:p>
            <a:r>
              <a:rPr lang="en-US" dirty="0" smtClean="0">
                <a:latin typeface="Calibri" charset="0"/>
                <a:ea typeface="ＭＳ Ｐゴシック" charset="0"/>
              </a:rPr>
              <a:t>Clustering, PCA and MDS plots to assess global relationships between conditions</a:t>
            </a:r>
          </a:p>
          <a:p>
            <a:r>
              <a:rPr lang="en-US" dirty="0" err="1" smtClean="0">
                <a:latin typeface="Calibri" charset="0"/>
                <a:ea typeface="ＭＳ Ｐゴシック" charset="0"/>
              </a:rPr>
              <a:t>Heatmaps</a:t>
            </a:r>
            <a:endParaRPr lang="en-US" dirty="0" smtClean="0">
              <a:latin typeface="Calibri" charset="0"/>
              <a:ea typeface="ＭＳ Ｐゴシック" charset="0"/>
            </a:endParaRPr>
          </a:p>
          <a:p>
            <a:r>
              <a:rPr lang="en-US" dirty="0" smtClean="0">
                <a:latin typeface="Calibri" charset="0"/>
                <a:ea typeface="ＭＳ Ｐゴシック" charset="0"/>
              </a:rPr>
              <a:t>Gene</a:t>
            </a:r>
            <a:r>
              <a:rPr lang="en-US" baseline="0" dirty="0" smtClean="0">
                <a:latin typeface="Calibri" charset="0"/>
                <a:ea typeface="ＭＳ Ｐゴシック" charset="0"/>
              </a:rPr>
              <a:t> trees</a:t>
            </a:r>
            <a:endParaRPr lang="en-US" dirty="0" smtClean="0">
              <a:latin typeface="Calibri" charset="0"/>
              <a:ea typeface="ＭＳ Ｐゴシック" charset="0"/>
            </a:endParaRPr>
          </a:p>
          <a:p>
            <a:endParaRPr lang="en-US" dirty="0" smtClean="0">
              <a:latin typeface="Calibri" charset="0"/>
              <a:ea typeface="ＭＳ Ｐゴシック" charset="0"/>
            </a:endParaRPr>
          </a:p>
        </p:txBody>
      </p:sp>
      <p:sp>
        <p:nvSpPr>
          <p:cNvPr id="4" name="Slide Number Placeholder 3"/>
          <p:cNvSpPr>
            <a:spLocks noGrp="1"/>
          </p:cNvSpPr>
          <p:nvPr>
            <p:ph type="sldNum" sz="quarter" idx="10"/>
          </p:nvPr>
        </p:nvSpPr>
        <p:spPr/>
        <p:txBody>
          <a:bodyPr/>
          <a:lstStyle/>
          <a:p>
            <a:fld id="{3A2A6BC1-6DA0-8B4B-950A-5CDA7AB5A858}" type="slidenum">
              <a:rPr lang="en-US" smtClean="0"/>
              <a:t>58</a:t>
            </a:fld>
            <a:endParaRPr lang="en-US"/>
          </a:p>
        </p:txBody>
      </p:sp>
    </p:spTree>
    <p:extLst>
      <p:ext uri="{BB962C8B-B14F-4D97-AF65-F5344CB8AC3E}">
        <p14:creationId xmlns:p14="http://schemas.microsoft.com/office/powerpoint/2010/main" val="66127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latin typeface="Calibri" charset="0"/>
              <a:ea typeface="ＭＳ Ｐゴシック" charset="0"/>
            </a:endParaRPr>
          </a:p>
          <a:p>
            <a:r>
              <a:rPr lang="en-US" dirty="0" smtClean="0"/>
              <a:t>Ok so finally I want to mention the issue of replicates</a:t>
            </a:r>
            <a:r>
              <a:rPr lang="en-US" baseline="0" dirty="0" smtClean="0"/>
              <a:t>, This study of statistical power of differential expression detection looks at the true positive and false positive rate at different numbers of samples sequenced.  So the rows are 3,6 12 and 20 samples sequenced and the columns are increasing fold change cutoffs applied. </a:t>
            </a:r>
          </a:p>
          <a:p>
            <a:endParaRPr lang="en-US" baseline="0" dirty="0" smtClean="0"/>
          </a:p>
          <a:p>
            <a:r>
              <a:rPr lang="en-US" baseline="0" dirty="0" smtClean="0"/>
              <a:t>And we can see from this that at the lower number of replicates the true positive rate is reduced by around ten percent for most tools studied, so you get a real reduction in power from doing the standard just 3 replicates. And it gets worse if you want to try and spot smaller differences in expression.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59</a:t>
            </a:fld>
            <a:endParaRPr lang="en-US"/>
          </a:p>
        </p:txBody>
      </p:sp>
    </p:spTree>
    <p:extLst>
      <p:ext uri="{BB962C8B-B14F-4D97-AF65-F5344CB8AC3E}">
        <p14:creationId xmlns:p14="http://schemas.microsoft.com/office/powerpoint/2010/main" val="158577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site also has a few tools in which you can upload your own sequence and work with it. Like HMMER for </a:t>
            </a:r>
            <a:r>
              <a:rPr lang="en-US" baseline="0" dirty="0" err="1" smtClean="0"/>
              <a:t>pfam</a:t>
            </a:r>
            <a:r>
              <a:rPr lang="en-US" baseline="0" dirty="0" smtClean="0"/>
              <a:t> domain,</a:t>
            </a:r>
          </a:p>
          <a:p>
            <a:endParaRPr lang="en-US" baseline="0" dirty="0" smtClean="0"/>
          </a:p>
          <a:p>
            <a:r>
              <a:rPr lang="en-US" baseline="0" dirty="0" smtClean="0"/>
              <a:t>BLAST for multiple sequence comparisons within the list of ENSEMBL plants species. </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6</a:t>
            </a:fld>
            <a:endParaRPr lang="en-US"/>
          </a:p>
        </p:txBody>
      </p:sp>
    </p:spTree>
    <p:extLst>
      <p:ext uri="{BB962C8B-B14F-4D97-AF65-F5344CB8AC3E}">
        <p14:creationId xmlns:p14="http://schemas.microsoft.com/office/powerpoint/2010/main" val="831503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And</a:t>
            </a:r>
            <a:r>
              <a:rPr lang="en-US" baseline="0" dirty="0" smtClean="0"/>
              <a:t> the paper is worth taking a close look at if you are designing the experiment since it makes some pretty strong recommendations about tool choice relative to experimental design, including stating you should use at least 6 replicates for all experiments. </a:t>
            </a:r>
          </a:p>
          <a:p>
            <a:pPr lvl="1"/>
            <a:endParaRPr lang="en-US" baseline="0" dirty="0" smtClean="0"/>
          </a:p>
          <a:p>
            <a:pPr lvl="1"/>
            <a:r>
              <a:rPr lang="en-US" baseline="0" dirty="0" smtClean="0"/>
              <a:t>Obviously this will in the real world be tempered by what funds are available but it is food for thought and if you do need to get close to the all differentially expressed genes then you absolutely do need more than the minimum three replicates.</a:t>
            </a:r>
          </a:p>
          <a:p>
            <a:pPr lvl="1"/>
            <a:endParaRPr lang="en-US" baseline="0" dirty="0" smtClean="0"/>
          </a:p>
          <a:p>
            <a:pPr lvl="1"/>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60</a:t>
            </a:fld>
            <a:endParaRPr lang="en-US"/>
          </a:p>
        </p:txBody>
      </p:sp>
    </p:spTree>
    <p:extLst>
      <p:ext uri="{BB962C8B-B14F-4D97-AF65-F5344CB8AC3E}">
        <p14:creationId xmlns:p14="http://schemas.microsoft.com/office/powerpoint/2010/main" val="3825389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next section </a:t>
            </a:r>
            <a:r>
              <a:rPr lang="en-US" dirty="0" err="1" smtClean="0"/>
              <a:t>Im</a:t>
            </a:r>
            <a:r>
              <a:rPr lang="en-US" dirty="0" smtClean="0"/>
              <a:t> going to go through some approaches in metagenomics, and</a:t>
            </a:r>
            <a:r>
              <a:rPr lang="en-US" baseline="0" dirty="0" smtClean="0"/>
              <a:t> this is in some ways the most convoluted of the different ’omics approaches we’ve looked at today, because its often many approaches under on umbrella.</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61</a:t>
            </a:fld>
            <a:endParaRPr lang="en-US"/>
          </a:p>
        </p:txBody>
      </p:sp>
    </p:spTree>
    <p:extLst>
      <p:ext uri="{BB962C8B-B14F-4D97-AF65-F5344CB8AC3E}">
        <p14:creationId xmlns:p14="http://schemas.microsoft.com/office/powerpoint/2010/main" val="17279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a:t>
            </a:r>
            <a:r>
              <a:rPr lang="en-US" baseline="0" dirty="0" smtClean="0"/>
              <a:t> main aim will be to give you again, the 1000 mile up view – to help you understand the strategies used in metagenomics experiments </a:t>
            </a:r>
          </a:p>
          <a:p>
            <a:endParaRPr lang="en-US" baseline="0" dirty="0" smtClean="0"/>
          </a:p>
          <a:p>
            <a:r>
              <a:rPr lang="en-US" baseline="0" dirty="0" smtClean="0"/>
              <a:t>Particularly the experimental aims and pipelines people use as they apply to the three main domains in metagenomics, the Taxonomical classification, Functional classification and the use of transcriptomics approaches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62</a:t>
            </a:fld>
            <a:endParaRPr lang="en-US"/>
          </a:p>
        </p:txBody>
      </p:sp>
    </p:spTree>
    <p:extLst>
      <p:ext uri="{BB962C8B-B14F-4D97-AF65-F5344CB8AC3E}">
        <p14:creationId xmlns:p14="http://schemas.microsoft.com/office/powerpoint/2010/main" val="318972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its probably</a:t>
            </a:r>
            <a:r>
              <a:rPr lang="en-US" baseline="0" dirty="0" smtClean="0"/>
              <a:t> a good idea to come up with a working definition of metagenomics – Metagenomics as a word is a bit of a poor choice, it doesn’t express much in itself and its used loosely sometimes. I think a good way to think of it is as Environmental Genomics. As a way of looking at samples with lots of mixed up genomes from some place.</a:t>
            </a:r>
          </a:p>
          <a:p>
            <a:endParaRPr lang="en-US" baseline="0" dirty="0" smtClean="0"/>
          </a:p>
          <a:p>
            <a:r>
              <a:rPr lang="en-US" baseline="0" dirty="0" smtClean="0"/>
              <a:t>This is in contrast then to the normal genomics in which we sequence just one thing, like a plant or a cultured micro-organism.</a:t>
            </a:r>
          </a:p>
          <a:p>
            <a:endParaRPr lang="en-US" baseline="0" dirty="0" smtClean="0"/>
          </a:p>
          <a:p>
            <a:r>
              <a:rPr lang="en-US" baseline="0" dirty="0" smtClean="0"/>
              <a:t>And the main sort of metagenomes we tend to think of are those come from microbiomes so a soil sample, but also sequencing disease infected plant tissue in infection studies or in field </a:t>
            </a:r>
            <a:r>
              <a:rPr lang="en-US" baseline="0" dirty="0" err="1" smtClean="0"/>
              <a:t>pathogenomcs</a:t>
            </a:r>
            <a:r>
              <a:rPr lang="en-US" baseline="0" dirty="0" smtClean="0"/>
              <a:t> is a set of mixed up genomes, so you can think of that as metagenomics too.</a:t>
            </a:r>
          </a:p>
          <a:p>
            <a:endParaRPr lang="en-US" baseline="0" dirty="0" smtClean="0"/>
          </a:p>
          <a:p>
            <a:r>
              <a:rPr lang="en-US" baseline="0" dirty="0" smtClean="0"/>
              <a:t>Before NGS people used to use select genes rather than whole genomes, such as 16S </a:t>
            </a:r>
            <a:r>
              <a:rPr lang="en-US" baseline="0" dirty="0" err="1" smtClean="0"/>
              <a:t>rRNA</a:t>
            </a:r>
            <a:r>
              <a:rPr lang="en-US" baseline="0" dirty="0" smtClean="0"/>
              <a:t> genes, with NGS people still do this on a wider scale, but there are some voices out there that will shout – this isn’t metagenomics – but I will cover a little bit about those approaches</a:t>
            </a:r>
          </a:p>
        </p:txBody>
      </p:sp>
      <p:sp>
        <p:nvSpPr>
          <p:cNvPr id="4" name="Slide Number Placeholder 3"/>
          <p:cNvSpPr>
            <a:spLocks noGrp="1"/>
          </p:cNvSpPr>
          <p:nvPr>
            <p:ph type="sldNum" sz="quarter" idx="10"/>
          </p:nvPr>
        </p:nvSpPr>
        <p:spPr/>
        <p:txBody>
          <a:bodyPr/>
          <a:lstStyle/>
          <a:p>
            <a:fld id="{B9EC78E3-5EE6-F94C-81E6-0B58241CD39C}" type="slidenum">
              <a:rPr lang="en-US" smtClean="0"/>
              <a:t>63</a:t>
            </a:fld>
            <a:endParaRPr lang="en-US"/>
          </a:p>
        </p:txBody>
      </p:sp>
    </p:spTree>
    <p:extLst>
      <p:ext uri="{BB962C8B-B14F-4D97-AF65-F5344CB8AC3E}">
        <p14:creationId xmlns:p14="http://schemas.microsoft.com/office/powerpoint/2010/main" val="1841682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the sort of sequencing that gets used</a:t>
            </a:r>
            <a:r>
              <a:rPr lang="en-US" baseline="0" dirty="0" smtClean="0"/>
              <a:t> is nowadays mostly the Illumina and </a:t>
            </a:r>
            <a:r>
              <a:rPr lang="en-US" baseline="0" dirty="0" err="1" smtClean="0"/>
              <a:t>PacBio</a:t>
            </a:r>
            <a:r>
              <a:rPr lang="en-US" baseline="0" dirty="0" smtClean="0"/>
              <a:t> sequence,  marker gene studies in the past used the familiar Sanger and some earlier deep metagenomics studies used 454 which is a somewhat outdated medium throughput, short length sequencing, and you’ll </a:t>
            </a:r>
          </a:p>
          <a:p>
            <a:endParaRPr lang="en-US" baseline="0" dirty="0" smtClean="0"/>
          </a:p>
          <a:p>
            <a:r>
              <a:rPr lang="en-US" baseline="0" dirty="0" smtClean="0"/>
              <a:t>Most use Illumina now though its expected that the </a:t>
            </a:r>
            <a:r>
              <a:rPr lang="en-US" baseline="0" dirty="0" err="1" smtClean="0"/>
              <a:t>nanopore</a:t>
            </a:r>
            <a:r>
              <a:rPr lang="en-US" baseline="0" dirty="0" smtClean="0"/>
              <a:t> - which is a tiny handheld sequencer will become more used in the field in the coming years.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64</a:t>
            </a:fld>
            <a:endParaRPr lang="en-US"/>
          </a:p>
        </p:txBody>
      </p:sp>
    </p:spTree>
    <p:extLst>
      <p:ext uri="{BB962C8B-B14F-4D97-AF65-F5344CB8AC3E}">
        <p14:creationId xmlns:p14="http://schemas.microsoft.com/office/powerpoint/2010/main" val="92594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after you get your sequence</a:t>
            </a:r>
            <a:r>
              <a:rPr lang="en-US" baseline="0" dirty="0" smtClean="0"/>
              <a:t> – whatever you’re going to do with it ultimately– is preprocess and try to ensure data quality. </a:t>
            </a:r>
          </a:p>
          <a:p>
            <a:endParaRPr lang="en-US" baseline="0" dirty="0" smtClean="0"/>
          </a:p>
          <a:p>
            <a:r>
              <a:rPr lang="en-US" baseline="0" dirty="0" smtClean="0"/>
              <a:t>Sequence data isn’t 100 percent accurate, in fact each base comes with an associated probability of being wrong – and you can use that to improve the integrity of the data as a whole.</a:t>
            </a:r>
          </a:p>
          <a:p>
            <a:endParaRPr lang="en-US" baseline="0" dirty="0" smtClean="0"/>
          </a:p>
          <a:p>
            <a:r>
              <a:rPr lang="en-US" baseline="0" dirty="0" smtClean="0"/>
              <a:t>Different types of sequence data have different rates and patterns – </a:t>
            </a:r>
            <a:r>
              <a:rPr lang="en-US" baseline="0" dirty="0" err="1" smtClean="0"/>
              <a:t>PacBio</a:t>
            </a:r>
            <a:r>
              <a:rPr lang="en-US" baseline="0" dirty="0" smtClean="0"/>
              <a:t> has a  huge 10% error rate at its worst– but </a:t>
            </a:r>
            <a:r>
              <a:rPr lang="en-US" baseline="0" dirty="0" err="1" smtClean="0"/>
              <a:t>theyre</a:t>
            </a:r>
            <a:r>
              <a:rPr lang="en-US" baseline="0" dirty="0" smtClean="0"/>
              <a:t> random errors without any systematic bias, Illumina has a  0.1% errors which are mostly substitutions.</a:t>
            </a:r>
          </a:p>
          <a:p>
            <a:endParaRPr lang="en-US" baseline="0" dirty="0" smtClean="0"/>
          </a:p>
          <a:p>
            <a:r>
              <a:rPr lang="en-US" baseline="0" dirty="0" smtClean="0"/>
              <a:t>There are errors that come from other steps in the pipelines, so the cloning and amplification steps can introduce molecules and sequences that aren’t present in vivo but can seem quite abundant and real in the data downstream and these have to be avoided.</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65</a:t>
            </a:fld>
            <a:endParaRPr lang="en-US"/>
          </a:p>
        </p:txBody>
      </p:sp>
    </p:spTree>
    <p:extLst>
      <p:ext uri="{BB962C8B-B14F-4D97-AF65-F5344CB8AC3E}">
        <p14:creationId xmlns:p14="http://schemas.microsoft.com/office/powerpoint/2010/main" val="4839651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66</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Right so when we have good sequence we can start to</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analyse</a:t>
            </a:r>
            <a:r>
              <a:rPr lang="en-US" baseline="0" dirty="0" smtClean="0">
                <a:latin typeface="Calibri" charset="0"/>
                <a:ea typeface="ＭＳ Ｐゴシック" charset="0"/>
                <a:cs typeface="ＭＳ Ｐゴシック" charset="0"/>
              </a:rPr>
              <a:t> it .</a:t>
            </a:r>
          </a:p>
          <a:p>
            <a:pPr eaLnBrk="1" hangingPunct="1"/>
            <a:endParaRPr lang="en-US" baseline="0" dirty="0" smtClean="0">
              <a:latin typeface="Calibri" charset="0"/>
              <a:ea typeface="ＭＳ Ｐゴシック" charset="0"/>
              <a:cs typeface="ＭＳ Ｐゴシック" charset="0"/>
            </a:endParaRP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There are basically three questions we’d want to ask in metagenomics. </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Firstly, who’s there – which organisms are in the sample. And these pipelines usually start off with some sort of taxonomic classification of reads, though assembly of reads can help improve specificity of that. </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Then there’s What are they doing – which tries to use databases to work out what </a:t>
            </a:r>
            <a:r>
              <a:rPr lang="en-US" baseline="0" dirty="0" err="1" smtClean="0">
                <a:latin typeface="Calibri" charset="0"/>
                <a:ea typeface="ＭＳ Ｐゴシック" charset="0"/>
                <a:cs typeface="ＭＳ Ｐゴシック" charset="0"/>
              </a:rPr>
              <a:t>biochemcial</a:t>
            </a:r>
            <a:r>
              <a:rPr lang="en-US" baseline="0" dirty="0" smtClean="0">
                <a:latin typeface="Calibri" charset="0"/>
                <a:ea typeface="ＭＳ Ｐゴシック" charset="0"/>
                <a:cs typeface="ＭＳ Ｐゴシック" charset="0"/>
              </a:rPr>
              <a:t> pathways are prevalent in those organisms, again this sort of annotation can be improved by assembling sequences first</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And there’s also – How much are they doing it – this is an </a:t>
            </a:r>
            <a:r>
              <a:rPr lang="en-US" baseline="0" dirty="0" err="1" smtClean="0">
                <a:latin typeface="Calibri" charset="0"/>
                <a:ea typeface="ＭＳ Ｐゴシック" charset="0"/>
                <a:cs typeface="ＭＳ Ｐゴシック" charset="0"/>
              </a:rPr>
              <a:t>RNASeq</a:t>
            </a:r>
            <a:r>
              <a:rPr lang="en-US" baseline="0" dirty="0" smtClean="0">
                <a:latin typeface="Calibri" charset="0"/>
                <a:ea typeface="ＭＳ Ｐゴシック" charset="0"/>
                <a:cs typeface="ＭＳ Ｐゴシック" charset="0"/>
              </a:rPr>
              <a:t> based </a:t>
            </a:r>
            <a:r>
              <a:rPr lang="en-US" baseline="0" dirty="0" err="1" smtClean="0">
                <a:latin typeface="Calibri" charset="0"/>
                <a:ea typeface="ＭＳ Ｐゴシック" charset="0"/>
                <a:cs typeface="ＭＳ Ｐゴシック" charset="0"/>
              </a:rPr>
              <a:t>metatranscriptomics</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piepline</a:t>
            </a:r>
            <a:r>
              <a:rPr lang="en-US" baseline="0" dirty="0" smtClean="0">
                <a:latin typeface="Calibri" charset="0"/>
                <a:ea typeface="ＭＳ Ｐゴシック" charset="0"/>
                <a:cs typeface="ＭＳ Ｐゴシック" charset="0"/>
              </a:rPr>
              <a:t> that like functional annotation can be improved by assembly and even by separating the reads into different clades before </a:t>
            </a:r>
            <a:r>
              <a:rPr lang="en-US" baseline="0" dirty="0" err="1" smtClean="0">
                <a:latin typeface="Calibri" charset="0"/>
                <a:ea typeface="ＭＳ Ｐゴシック" charset="0"/>
                <a:cs typeface="ＭＳ Ｐゴシック" charset="0"/>
              </a:rPr>
              <a:t>assemlby</a:t>
            </a:r>
            <a:r>
              <a:rPr lang="en-US" baseline="0" dirty="0" smtClean="0">
                <a:latin typeface="Calibri" charset="0"/>
                <a:ea typeface="ＭＳ Ｐゴシック" charset="0"/>
                <a:cs typeface="ＭＳ Ｐゴシック" charset="0"/>
              </a:rPr>
              <a:t> and creating gene expression estimates.</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And I’ll go through each of these individually.</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8369250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the basic pipeline for</a:t>
            </a:r>
            <a:r>
              <a:rPr lang="en-US" baseline="0" dirty="0" smtClean="0"/>
              <a:t> a metagenome taxonomy experiment, its really quit brief, you get your DNA, you sequence it, you do QC and head to diversity analysis,</a:t>
            </a:r>
          </a:p>
          <a:p>
            <a:endParaRPr lang="en-US" baseline="0" dirty="0" smtClean="0"/>
          </a:p>
          <a:p>
            <a:r>
              <a:rPr lang="en-US" baseline="0" dirty="0" smtClean="0"/>
              <a:t>But even when you’ve got a really good set of sequence data, you still have some potential pitfalls in the nature of the data itself.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67</a:t>
            </a:fld>
            <a:endParaRPr lang="en-US"/>
          </a:p>
        </p:txBody>
      </p:sp>
    </p:spTree>
    <p:extLst>
      <p:ext uri="{BB962C8B-B14F-4D97-AF65-F5344CB8AC3E}">
        <p14:creationId xmlns:p14="http://schemas.microsoft.com/office/powerpoint/2010/main" val="532092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a:t>
            </a:r>
            <a:r>
              <a:rPr lang="en-US" baseline="0" dirty="0" smtClean="0"/>
              <a:t> problem is that of course, all the reads are mixed together regardless of what species they come from. Depending on the sequence type then the reads can be short and short reads are harder to specifically pin down to a particular origin.</a:t>
            </a:r>
          </a:p>
          <a:p>
            <a:endParaRPr lang="en-US" baseline="0" dirty="0" smtClean="0"/>
          </a:p>
          <a:p>
            <a:r>
              <a:rPr lang="en-US" baseline="0" dirty="0" smtClean="0"/>
              <a:t>The two main approaches are the binning based or marker based approaches.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68</a:t>
            </a:fld>
            <a:endParaRPr lang="en-US"/>
          </a:p>
        </p:txBody>
      </p:sp>
    </p:spTree>
    <p:extLst>
      <p:ext uri="{BB962C8B-B14F-4D97-AF65-F5344CB8AC3E}">
        <p14:creationId xmlns:p14="http://schemas.microsoft.com/office/powerpoint/2010/main" val="1078544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binning</a:t>
            </a:r>
            <a:r>
              <a:rPr lang="en-US" baseline="0" dirty="0" smtClean="0"/>
              <a:t> method is basically a technique that tries to group each read with all the others from the same genome.</a:t>
            </a:r>
          </a:p>
          <a:p>
            <a:endParaRPr lang="en-US" baseline="0" dirty="0" smtClean="0"/>
          </a:p>
          <a:p>
            <a:r>
              <a:rPr lang="en-US" baseline="0" dirty="0" smtClean="0"/>
              <a:t>Some studies out their have used stuff like GC composition of reads to create bins, though this is pretty poor when it comes to </a:t>
            </a:r>
            <a:r>
              <a:rPr lang="en-US" baseline="0" dirty="0" err="1" smtClean="0"/>
              <a:t>bein</a:t>
            </a:r>
            <a:r>
              <a:rPr lang="en-US" baseline="0" dirty="0" smtClean="0"/>
              <a:t> accurate about what the actual species is</a:t>
            </a:r>
          </a:p>
          <a:p>
            <a:endParaRPr lang="en-US" baseline="0" dirty="0" smtClean="0"/>
          </a:p>
          <a:p>
            <a:r>
              <a:rPr lang="en-US" baseline="0" dirty="0" smtClean="0"/>
              <a:t>Much more powerful are the sequence based methods that use databases of sequence of known origin as a reference and basically blast the sequence against that. The idea is that the best hit in the database or more often the lowest common ancestor between hits is the proper taxonomic classification.</a:t>
            </a:r>
          </a:p>
          <a:p>
            <a:endParaRPr lang="en-US" baseline="0" dirty="0" smtClean="0"/>
          </a:p>
          <a:p>
            <a:r>
              <a:rPr lang="en-US" baseline="0" dirty="0" smtClean="0"/>
              <a:t>Although I say blast, really it isn’t blast that gets used – its too slow - but some sort of similarity search method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69</a:t>
            </a:fld>
            <a:endParaRPr lang="en-US"/>
          </a:p>
        </p:txBody>
      </p:sp>
    </p:spTree>
    <p:extLst>
      <p:ext uri="{BB962C8B-B14F-4D97-AF65-F5344CB8AC3E}">
        <p14:creationId xmlns:p14="http://schemas.microsoft.com/office/powerpoint/2010/main" val="31888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Theres</a:t>
            </a:r>
            <a:r>
              <a:rPr lang="en-US" dirty="0" smtClean="0"/>
              <a:t> also </a:t>
            </a:r>
            <a:r>
              <a:rPr lang="en-US" dirty="0" err="1" smtClean="0"/>
              <a:t>biomart</a:t>
            </a:r>
            <a:r>
              <a:rPr lang="en-US" dirty="0" smtClean="0"/>
              <a:t>, that allows you to</a:t>
            </a:r>
            <a:r>
              <a:rPr lang="en-US" baseline="0" dirty="0" smtClean="0"/>
              <a:t> form very complex queries using clever filters and return lists of features matching your specs/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7</a:t>
            </a:fld>
            <a:endParaRPr lang="en-US"/>
          </a:p>
        </p:txBody>
      </p:sp>
    </p:spTree>
    <p:extLst>
      <p:ext uri="{BB962C8B-B14F-4D97-AF65-F5344CB8AC3E}">
        <p14:creationId xmlns:p14="http://schemas.microsoft.com/office/powerpoint/2010/main" val="1765541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that implements this easily are quite abundant, the best and most famous is probably MEGAN, now on version six, which does an awful</a:t>
            </a:r>
            <a:r>
              <a:rPr lang="en-US" baseline="0" dirty="0" smtClean="0"/>
              <a:t> lot of stuff </a:t>
            </a:r>
            <a:r>
              <a:rPr lang="en-US" baseline="0" dirty="0" err="1" smtClean="0"/>
              <a:t>incuding</a:t>
            </a:r>
            <a:r>
              <a:rPr lang="en-US" baseline="0" dirty="0" smtClean="0"/>
              <a:t> functional annotation, can handle lots of file formats and different taxonomies. </a:t>
            </a:r>
          </a:p>
          <a:p>
            <a:r>
              <a:rPr lang="en-US" baseline="0" dirty="0" smtClean="0"/>
              <a:t>It also produces end result </a:t>
            </a:r>
            <a:r>
              <a:rPr lang="en-US" baseline="0" dirty="0" err="1" smtClean="0"/>
              <a:t>visualisations</a:t>
            </a:r>
            <a:r>
              <a:rPr lang="en-US" baseline="0" dirty="0" smtClean="0"/>
              <a:t> like bar charts and word clouds and will generate some statistics. It doesn’t do similarity searches directly but can work with a companion package called diamond that does. </a:t>
            </a:r>
          </a:p>
          <a:p>
            <a:endParaRPr lang="en-US" baseline="0" dirty="0" smtClean="0"/>
          </a:p>
          <a:p>
            <a:r>
              <a:rPr lang="en-US" baseline="0" dirty="0" smtClean="0"/>
              <a:t>And it’s major advantage to a beginner is that it has a graphical interface to work with</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70</a:t>
            </a:fld>
            <a:endParaRPr lang="en-US"/>
          </a:p>
        </p:txBody>
      </p:sp>
    </p:spTree>
    <p:extLst>
      <p:ext uri="{BB962C8B-B14F-4D97-AF65-F5344CB8AC3E}">
        <p14:creationId xmlns:p14="http://schemas.microsoft.com/office/powerpoint/2010/main" val="3720084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powerful and most accurate tool</a:t>
            </a:r>
            <a:r>
              <a:rPr lang="en-US" baseline="0" dirty="0" smtClean="0"/>
              <a:t> at the moment is a command line driven tool. Its called Kraken and it works in timescales of minutes to hours by use of a clever algorithm for similarity search. Its actually fairly straightforward to use but it can have huge memory use in some steps, especially if you’re looking to create custom taxonomic databases. The authors do provide some pre-compiled databases so if you don’t have special requirements then you might have an easier time. The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71</a:t>
            </a:fld>
            <a:endParaRPr lang="en-US"/>
          </a:p>
        </p:txBody>
      </p:sp>
    </p:spTree>
    <p:extLst>
      <p:ext uri="{BB962C8B-B14F-4D97-AF65-F5344CB8AC3E}">
        <p14:creationId xmlns:p14="http://schemas.microsoft.com/office/powerpoint/2010/main" val="2290897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briefly about Marker based methods, these</a:t>
            </a:r>
            <a:r>
              <a:rPr lang="en-US" baseline="0" dirty="0" smtClean="0"/>
              <a:t> work either by identifying known universal genes, like the 16S </a:t>
            </a:r>
            <a:r>
              <a:rPr lang="en-US" baseline="0" dirty="0" err="1" smtClean="0"/>
              <a:t>rRNA</a:t>
            </a:r>
            <a:r>
              <a:rPr lang="en-US" baseline="0" dirty="0" smtClean="0"/>
              <a:t> and there are tool for this, like QIIME.</a:t>
            </a:r>
          </a:p>
          <a:p>
            <a:endParaRPr lang="en-US" baseline="0" dirty="0" smtClean="0"/>
          </a:p>
          <a:p>
            <a:r>
              <a:rPr lang="en-US" baseline="0" dirty="0" smtClean="0"/>
              <a:t>Some others use multiple supposedly universal single copy genes – so you have to make a call as to whether you really think the genes selected are useful and discriminatory, these are mostly useful for microorganism metagenomics and don’t handle plant tissue so well.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72</a:t>
            </a:fld>
            <a:endParaRPr lang="en-US"/>
          </a:p>
        </p:txBody>
      </p:sp>
    </p:spTree>
    <p:extLst>
      <p:ext uri="{BB962C8B-B14F-4D97-AF65-F5344CB8AC3E}">
        <p14:creationId xmlns:p14="http://schemas.microsoft.com/office/powerpoint/2010/main" val="15819036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if you do a binning experiment but not all the reads can be binned?</a:t>
            </a:r>
            <a:r>
              <a:rPr lang="en-US" baseline="0" dirty="0" smtClean="0"/>
              <a:t> This </a:t>
            </a:r>
            <a:r>
              <a:rPr lang="en-US" baseline="0" dirty="0" err="1" smtClean="0"/>
              <a:t>isnt</a:t>
            </a:r>
            <a:r>
              <a:rPr lang="en-US" baseline="0" dirty="0" smtClean="0"/>
              <a:t> just because the reads are wrong, the database may lack sequences matching yours because its novel are divergent or the </a:t>
            </a:r>
            <a:r>
              <a:rPr lang="en-US" baseline="0" dirty="0" err="1" smtClean="0"/>
              <a:t>db</a:t>
            </a:r>
            <a:r>
              <a:rPr lang="en-US" baseline="0" dirty="0" smtClean="0"/>
              <a:t> isn’t wide enough. </a:t>
            </a:r>
          </a:p>
          <a:p>
            <a:endParaRPr lang="en-US" baseline="0" dirty="0" smtClean="0"/>
          </a:p>
          <a:p>
            <a:r>
              <a:rPr lang="en-US" baseline="0" dirty="0" smtClean="0"/>
              <a:t>You can always try assembling the leftovers,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73</a:t>
            </a:fld>
            <a:endParaRPr lang="en-US"/>
          </a:p>
        </p:txBody>
      </p:sp>
    </p:spTree>
    <p:extLst>
      <p:ext uri="{BB962C8B-B14F-4D97-AF65-F5344CB8AC3E}">
        <p14:creationId xmlns:p14="http://schemas.microsoft.com/office/powerpoint/2010/main" val="2977192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single genome genomics the assembly problem is often likened to putting back together a book after it has been shredded.</a:t>
            </a:r>
          </a:p>
          <a:p>
            <a:endParaRPr lang="en-US" baseline="0" dirty="0" smtClean="0"/>
          </a:p>
          <a:p>
            <a:r>
              <a:rPr lang="en-US" baseline="0" dirty="0" smtClean="0"/>
              <a:t>Well in metagenomics, it is far more difficult, its more like putting a bookshelf back together after shredding </a:t>
            </a:r>
            <a:r>
              <a:rPr lang="en-US" baseline="0" dirty="0" err="1" smtClean="0"/>
              <a:t>soif</a:t>
            </a:r>
            <a:r>
              <a:rPr lang="en-US" baseline="0" dirty="0" smtClean="0"/>
              <a:t> you are going to do assembly then you need to be aware of the problem of chimeric </a:t>
            </a:r>
            <a:r>
              <a:rPr lang="en-US" baseline="0" dirty="0" err="1" smtClean="0"/>
              <a:t>contigs</a:t>
            </a:r>
            <a:r>
              <a:rPr lang="en-US" baseline="0" dirty="0" smtClean="0"/>
              <a:t> – bits of the assembly that </a:t>
            </a:r>
            <a:r>
              <a:rPr lang="en-US" baseline="0" dirty="0" err="1" smtClean="0"/>
              <a:t>arent</a:t>
            </a:r>
            <a:r>
              <a:rPr lang="en-US" baseline="0" dirty="0" smtClean="0"/>
              <a:t> real and are the result of fusion of similar sequences from different organisms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74</a:t>
            </a:fld>
            <a:endParaRPr lang="en-US"/>
          </a:p>
        </p:txBody>
      </p:sp>
    </p:spTree>
    <p:extLst>
      <p:ext uri="{BB962C8B-B14F-4D97-AF65-F5344CB8AC3E}">
        <p14:creationId xmlns:p14="http://schemas.microsoft.com/office/powerpoint/2010/main" val="1088354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some specific metagenome assemblers have been developed, including variants of some standard assemblers, the important thing is to assess the quality of assemblies and there are correspondingly lots of programs for this. </a:t>
            </a:r>
          </a:p>
          <a:p>
            <a:endParaRPr lang="en-US" baseline="0" dirty="0" smtClean="0"/>
          </a:p>
          <a:p>
            <a:r>
              <a:rPr lang="en-US" baseline="0" dirty="0" smtClean="0"/>
              <a:t>Thankfully, as this is a hard problem then these tools have been wrapped into pipelines, a pipeline called </a:t>
            </a:r>
            <a:r>
              <a:rPr lang="en-US" baseline="0" dirty="0" err="1" smtClean="0"/>
              <a:t>MetAMOS</a:t>
            </a:r>
            <a:r>
              <a:rPr lang="en-US" baseline="0" dirty="0" smtClean="0"/>
              <a:t> will allow you to run all of these tools at various settings and assess the results in one overarching wrapper. </a:t>
            </a:r>
            <a:r>
              <a:rPr lang="en-US" baseline="0" dirty="0" err="1" smtClean="0"/>
              <a:t>MetAMOS</a:t>
            </a:r>
            <a:r>
              <a:rPr lang="en-US" baseline="0" dirty="0" smtClean="0"/>
              <a:t> produces plots, classifications and sequence metrics as well as being compatible with assembly </a:t>
            </a:r>
            <a:r>
              <a:rPr lang="en-US" baseline="0" dirty="0" err="1" smtClean="0"/>
              <a:t>visulaisation</a:t>
            </a:r>
            <a:r>
              <a:rPr lang="en-US" baseline="0" dirty="0" smtClean="0"/>
              <a:t> tools like </a:t>
            </a:r>
            <a:r>
              <a:rPr lang="en-US" baseline="0" dirty="0" err="1" smtClean="0"/>
              <a:t>hawkeye</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B9EC78E3-5EE6-F94C-81E6-0B58241CD39C}" type="slidenum">
              <a:rPr lang="en-US" smtClean="0"/>
              <a:t>75</a:t>
            </a:fld>
            <a:endParaRPr lang="en-US"/>
          </a:p>
        </p:txBody>
      </p:sp>
    </p:spTree>
    <p:extLst>
      <p:ext uri="{BB962C8B-B14F-4D97-AF65-F5344CB8AC3E}">
        <p14:creationId xmlns:p14="http://schemas.microsoft.com/office/powerpoint/2010/main" val="11208663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next question, once we know what is in our sample can often be, what are they doing – basically this is what genes do they have, is there anything community specific in there. </a:t>
            </a:r>
          </a:p>
          <a:p>
            <a:endParaRPr lang="en-US" baseline="0" dirty="0" smtClean="0"/>
          </a:p>
          <a:p>
            <a:r>
              <a:rPr lang="en-US" baseline="0" dirty="0" smtClean="0"/>
              <a:t>And this means putting an annotation onto the genes or sequences that we have. This can be a general fairly high level sort of </a:t>
            </a:r>
            <a:r>
              <a:rPr lang="en-US" baseline="0" dirty="0" err="1" smtClean="0"/>
              <a:t>categoric</a:t>
            </a:r>
            <a:r>
              <a:rPr lang="en-US" baseline="0" dirty="0" smtClean="0"/>
              <a:t> annotation such as saying the gene is involved in photosynthesis or nitrogen metabolism. But also its often useful to  get much more granular annotation, so identifying </a:t>
            </a:r>
            <a:r>
              <a:rPr lang="en-US" baseline="0" dirty="0" err="1" smtClean="0"/>
              <a:t>orthologs</a:t>
            </a:r>
            <a:r>
              <a:rPr lang="en-US" baseline="0" dirty="0" smtClean="0"/>
              <a:t> and individual enzyme functions. So what you end up with is for each sequence, a list of technical terms that describe what it does, and you can </a:t>
            </a:r>
            <a:r>
              <a:rPr lang="en-US" baseline="0" dirty="0" err="1" smtClean="0"/>
              <a:t>analyse</a:t>
            </a:r>
            <a:r>
              <a:rPr lang="en-US" baseline="0" dirty="0" smtClean="0"/>
              <a:t> those lists to test hypotheses about </a:t>
            </a:r>
            <a:r>
              <a:rPr lang="en-US" baseline="0" dirty="0" err="1" smtClean="0"/>
              <a:t>whats</a:t>
            </a:r>
            <a:r>
              <a:rPr lang="en-US" baseline="0" dirty="0" smtClean="0"/>
              <a:t> your metagenome does.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9EC78E3-5EE6-F94C-81E6-0B58241CD39C}" type="slidenum">
              <a:rPr lang="en-US" smtClean="0"/>
              <a:t>76</a:t>
            </a:fld>
            <a:endParaRPr lang="en-US"/>
          </a:p>
        </p:txBody>
      </p:sp>
    </p:spTree>
    <p:extLst>
      <p:ext uri="{BB962C8B-B14F-4D97-AF65-F5344CB8AC3E}">
        <p14:creationId xmlns:p14="http://schemas.microsoft.com/office/powerpoint/2010/main" val="8639423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extremely</a:t>
            </a:r>
            <a:r>
              <a:rPr lang="en-US" baseline="0" dirty="0" smtClean="0"/>
              <a:t> popular database for annotation is the KEGG database, which holds a collection of </a:t>
            </a:r>
            <a:r>
              <a:rPr lang="en-US" baseline="0" dirty="0" err="1" smtClean="0"/>
              <a:t>orthologs</a:t>
            </a:r>
            <a:r>
              <a:rPr lang="en-US" baseline="0" dirty="0" smtClean="0"/>
              <a:t> across species thought to be doing the same function so useable across species. They’re simple annotations like this one and have a K-number identifier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77</a:t>
            </a:fld>
            <a:endParaRPr lang="en-US"/>
          </a:p>
        </p:txBody>
      </p:sp>
    </p:spTree>
    <p:extLst>
      <p:ext uri="{BB962C8B-B14F-4D97-AF65-F5344CB8AC3E}">
        <p14:creationId xmlns:p14="http://schemas.microsoft.com/office/powerpoint/2010/main" val="1658474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Kegg</a:t>
            </a:r>
            <a:r>
              <a:rPr lang="en-US" dirty="0" smtClean="0"/>
              <a:t> is most powerful because it groups its </a:t>
            </a:r>
            <a:r>
              <a:rPr lang="en-US" dirty="0" err="1" smtClean="0"/>
              <a:t>orthologs</a:t>
            </a:r>
            <a:r>
              <a:rPr lang="en-US" baseline="0" dirty="0" smtClean="0"/>
              <a:t> into large metabolic pathways for high-level functions and each as map like this so its possible to illuminate pathways that are present</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78</a:t>
            </a:fld>
            <a:endParaRPr lang="en-US"/>
          </a:p>
        </p:txBody>
      </p:sp>
    </p:spTree>
    <p:extLst>
      <p:ext uri="{BB962C8B-B14F-4D97-AF65-F5344CB8AC3E}">
        <p14:creationId xmlns:p14="http://schemas.microsoft.com/office/powerpoint/2010/main" val="817095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again annotation of sequences is done by a large number of tools, </a:t>
            </a:r>
            <a:r>
              <a:rPr lang="en-US" baseline="0" dirty="0" err="1" smtClean="0"/>
              <a:t>heres</a:t>
            </a:r>
            <a:r>
              <a:rPr lang="en-US" baseline="0" dirty="0" smtClean="0"/>
              <a:t> some online ones, Koala is the KEGG tool.  There’s also a couple of GUI ones including </a:t>
            </a:r>
            <a:r>
              <a:rPr lang="en-US" baseline="0" dirty="0" err="1" smtClean="0"/>
              <a:t>megan</a:t>
            </a:r>
            <a:r>
              <a:rPr lang="en-US" baseline="0" dirty="0" smtClean="0"/>
              <a:t> that I mentioned earlier, and a couple of locally run ones, </a:t>
            </a:r>
            <a:r>
              <a:rPr lang="en-US" baseline="0" dirty="0" err="1" smtClean="0"/>
              <a:t>prokka</a:t>
            </a:r>
            <a:r>
              <a:rPr lang="en-US" baseline="0" dirty="0" smtClean="0"/>
              <a:t> is ideal and fast for prokaryotes and </a:t>
            </a:r>
            <a:r>
              <a:rPr lang="en-US" baseline="0" dirty="0" err="1" smtClean="0"/>
              <a:t>MetAMOS</a:t>
            </a:r>
            <a:r>
              <a:rPr lang="en-US" baseline="0" dirty="0" smtClean="0"/>
              <a:t> as we’ve discussed wraps an awful lot of other tools for a quite comprehensive annotation. </a:t>
            </a:r>
          </a:p>
          <a:p>
            <a:endParaRPr lang="en-US" baseline="0" dirty="0" smtClean="0"/>
          </a:p>
          <a:p>
            <a:r>
              <a:rPr lang="en-US" baseline="0" dirty="0" smtClean="0"/>
              <a:t>That said though, these tools don’t find everything, often there are classes of genes that are specific to a particular community, for example effector proteins and R genes in the plant disease field. These won’t get annotated specifically as such by any of these tools so there often needs to be custom parts of the pipeline to catch and annotate the genes you are interested in yourself. So you might run a filter to find a gene with </a:t>
            </a:r>
            <a:r>
              <a:rPr lang="en-US" baseline="0" dirty="0" err="1" smtClean="0"/>
              <a:t>transmembrance</a:t>
            </a:r>
            <a:r>
              <a:rPr lang="en-US" baseline="0" dirty="0" smtClean="0"/>
              <a:t> domains, signal peptides, LRRs </a:t>
            </a:r>
            <a:r>
              <a:rPr lang="en-US" baseline="0" dirty="0" err="1" smtClean="0"/>
              <a:t>etc</a:t>
            </a:r>
            <a:r>
              <a:rPr lang="en-US" baseline="0" dirty="0" smtClean="0"/>
              <a:t> and classify this accordingly.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79</a:t>
            </a:fld>
            <a:endParaRPr lang="en-US"/>
          </a:p>
        </p:txBody>
      </p:sp>
    </p:spTree>
    <p:extLst>
      <p:ext uri="{BB962C8B-B14F-4D97-AF65-F5344CB8AC3E}">
        <p14:creationId xmlns:p14="http://schemas.microsoft.com/office/powerpoint/2010/main" val="117368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uk-UA" dirty="0" smtClean="0"/>
              <a:t>’</a:t>
            </a:r>
            <a:r>
              <a:rPr lang="en-US" dirty="0" smtClean="0"/>
              <a:t>s the general structure of all the</a:t>
            </a:r>
            <a:r>
              <a:rPr lang="en-US" baseline="0" dirty="0" smtClean="0"/>
              <a:t> ENSEMBL databases and they match that template more or less. Microbe genomes and data are kept in different sub databases. There are separate ones for fungi, bacteria and the </a:t>
            </a:r>
            <a:r>
              <a:rPr lang="en-US" baseline="0" dirty="0" err="1" smtClean="0"/>
              <a:t>protists</a:t>
            </a:r>
            <a:r>
              <a:rPr lang="en-US" baseline="0" dirty="0" smtClean="0"/>
              <a:t> </a:t>
            </a:r>
          </a:p>
          <a:p>
            <a:endParaRPr lang="en-US" baseline="0" dirty="0" smtClean="0"/>
          </a:p>
          <a:p>
            <a:r>
              <a:rPr lang="en-US" baseline="0" dirty="0" smtClean="0"/>
              <a:t>There are loads of genomes in here, especially in the bacteria one. But in the fungi and </a:t>
            </a:r>
            <a:r>
              <a:rPr lang="en-US" baseline="0" dirty="0" err="1" smtClean="0"/>
              <a:t>protists</a:t>
            </a:r>
            <a:r>
              <a:rPr lang="en-US" baseline="0" dirty="0" smtClean="0"/>
              <a:t> there are some tools missing like the </a:t>
            </a:r>
            <a:r>
              <a:rPr lang="en-US" baseline="0" dirty="0" err="1" smtClean="0"/>
              <a:t>hmmer</a:t>
            </a:r>
            <a:r>
              <a:rPr lang="en-US" baseline="0" dirty="0" smtClean="0"/>
              <a:t> , and lots of the </a:t>
            </a:r>
            <a:r>
              <a:rPr lang="en-US" baseline="0" dirty="0" err="1" smtClean="0"/>
              <a:t>comparaitve</a:t>
            </a:r>
            <a:r>
              <a:rPr lang="en-US" baseline="0" dirty="0" smtClean="0"/>
              <a:t> and annotation information. This is usually a direct result of the incompleteness of these genomes.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8</a:t>
            </a:fld>
            <a:endParaRPr lang="en-US"/>
          </a:p>
        </p:txBody>
      </p:sp>
    </p:spTree>
    <p:extLst>
      <p:ext uri="{BB962C8B-B14F-4D97-AF65-F5344CB8AC3E}">
        <p14:creationId xmlns:p14="http://schemas.microsoft.com/office/powerpoint/2010/main" val="1543307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80</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1200" dirty="0" smtClean="0">
                <a:solidFill>
                  <a:schemeClr val="tx1"/>
                </a:solidFill>
                <a:latin typeface="Calibri" panose="020F0502020204030204" pitchFamily="34" charset="0"/>
              </a:rPr>
              <a:t>So moving on from identifying</a:t>
            </a:r>
            <a:r>
              <a:rPr lang="en-GB" sz="1200" baseline="0" dirty="0" smtClean="0">
                <a:solidFill>
                  <a:schemeClr val="tx1"/>
                </a:solidFill>
                <a:latin typeface="Calibri" panose="020F0502020204030204" pitchFamily="34" charset="0"/>
              </a:rPr>
              <a:t> what functions are there, it is possible to use </a:t>
            </a:r>
            <a:r>
              <a:rPr lang="en-GB" sz="1200" baseline="0" dirty="0" err="1" smtClean="0">
                <a:solidFill>
                  <a:schemeClr val="tx1"/>
                </a:solidFill>
                <a:latin typeface="Calibri" panose="020F0502020204030204" pitchFamily="34" charset="0"/>
              </a:rPr>
              <a:t>RNAseq</a:t>
            </a:r>
            <a:r>
              <a:rPr lang="en-GB" sz="1200" baseline="0" dirty="0" smtClean="0">
                <a:solidFill>
                  <a:schemeClr val="tx1"/>
                </a:solidFill>
                <a:latin typeface="Calibri" panose="020F0502020204030204" pitchFamily="34" charset="0"/>
              </a:rPr>
              <a:t> in </a:t>
            </a:r>
            <a:r>
              <a:rPr lang="en-GB" sz="1200" baseline="0" dirty="0" err="1" smtClean="0">
                <a:solidFill>
                  <a:schemeClr val="tx1"/>
                </a:solidFill>
                <a:latin typeface="Calibri" panose="020F0502020204030204" pitchFamily="34" charset="0"/>
              </a:rPr>
              <a:t>metatranscriptomics</a:t>
            </a:r>
            <a:r>
              <a:rPr lang="en-GB" sz="1200" baseline="0" dirty="0" smtClean="0">
                <a:solidFill>
                  <a:schemeClr val="tx1"/>
                </a:solidFill>
                <a:latin typeface="Calibri" panose="020F0502020204030204" pitchFamily="34" charset="0"/>
              </a:rPr>
              <a:t> to reveal which genes are active at a given time and in combination with the </a:t>
            </a:r>
            <a:endParaRPr lang="en-GB"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GB"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1200" dirty="0" smtClean="0">
                <a:solidFill>
                  <a:schemeClr val="tx1"/>
                </a:solidFill>
                <a:latin typeface="Calibri" panose="020F0502020204030204" pitchFamily="34" charset="0"/>
              </a:rPr>
              <a:t>Taxonomical</a:t>
            </a:r>
            <a:r>
              <a:rPr lang="en-GB" sz="1200" baseline="0" dirty="0" smtClean="0">
                <a:solidFill>
                  <a:schemeClr val="tx1"/>
                </a:solidFill>
                <a:latin typeface="Calibri" panose="020F0502020204030204" pitchFamily="34" charset="0"/>
              </a:rPr>
              <a:t> approaches i</a:t>
            </a:r>
            <a:r>
              <a:rPr lang="en-GB" sz="1200" dirty="0" smtClean="0">
                <a:solidFill>
                  <a:schemeClr val="tx1"/>
                </a:solidFill>
                <a:latin typeface="Calibri" panose="020F0502020204030204" pitchFamily="34" charset="0"/>
              </a:rPr>
              <a:t>t can also reveal which taxa are responsible for the active functions, giving a large amount</a:t>
            </a:r>
            <a:r>
              <a:rPr lang="en-GB" sz="1200" baseline="0" dirty="0" smtClean="0">
                <a:solidFill>
                  <a:schemeClr val="tx1"/>
                </a:solidFill>
                <a:latin typeface="Calibri" panose="020F0502020204030204" pitchFamily="34" charset="0"/>
              </a:rPr>
              <a:t> of deep information about what is going on in a microbiome or interaction. So in these graphs we can see the circles are genes and the size of the circle is the abundance of those transcripts and the areas on the Pie charts show the taxa that are contributing to the transcript abundance.</a:t>
            </a:r>
            <a:endParaRPr lang="en-GB"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52620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81</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Again this approach is facilitated by assembly,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First</a:t>
            </a:r>
            <a:r>
              <a:rPr lang="en-CA" sz="1200" baseline="0" dirty="0" smtClean="0">
                <a:solidFill>
                  <a:schemeClr val="tx1"/>
                </a:solidFill>
                <a:latin typeface="Calibri" panose="020F0502020204030204" pitchFamily="34" charset="0"/>
              </a:rPr>
              <a:t> of all assembly is different with transcriptomics data because of the highly variable coverage of each sequence due to transcript abundance and the increased likelihood of chimeras from reduced sequence space, and problems generated by transcript isoforms, so transcriptome assemblers are useful and these Including cufflinks, Oases and trinity.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aseline="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aseline="0" dirty="0" smtClean="0">
                <a:solidFill>
                  <a:schemeClr val="tx1"/>
                </a:solidFill>
                <a:latin typeface="Calibri" panose="020F0502020204030204" pitchFamily="34" charset="0"/>
              </a:rPr>
              <a:t>Taxonomic binning prior to assembly can assist by grouping reads into species specific bins.</a:t>
            </a: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But once you have an assembly, it again improves annotation accuracy, This graph</a:t>
            </a:r>
            <a:r>
              <a:rPr lang="en-CA" sz="1200" baseline="0" dirty="0" smtClean="0">
                <a:solidFill>
                  <a:schemeClr val="tx1"/>
                </a:solidFill>
                <a:latin typeface="Calibri" panose="020F0502020204030204" pitchFamily="34" charset="0"/>
              </a:rPr>
              <a:t> shows a </a:t>
            </a:r>
            <a:r>
              <a:rPr lang="en-CA" sz="1200" baseline="0" dirty="0" err="1" smtClean="0">
                <a:solidFill>
                  <a:schemeClr val="tx1"/>
                </a:solidFill>
                <a:latin typeface="Calibri" panose="020F0502020204030204" pitchFamily="34" charset="0"/>
              </a:rPr>
              <a:t>heatmap</a:t>
            </a:r>
            <a:r>
              <a:rPr lang="en-CA" sz="1200" baseline="0" dirty="0" smtClean="0">
                <a:solidFill>
                  <a:schemeClr val="tx1"/>
                </a:solidFill>
                <a:latin typeface="Calibri" panose="020F0502020204030204" pitchFamily="34" charset="0"/>
              </a:rPr>
              <a:t> of different assemblers and </a:t>
            </a:r>
            <a:r>
              <a:rPr lang="en-CA" sz="1200" baseline="0" dirty="0" err="1" smtClean="0">
                <a:solidFill>
                  <a:schemeClr val="tx1"/>
                </a:solidFill>
                <a:latin typeface="Calibri" panose="020F0502020204030204" pitchFamily="34" charset="0"/>
              </a:rPr>
              <a:t>paramaters</a:t>
            </a:r>
            <a:r>
              <a:rPr lang="en-CA" sz="1200" baseline="0" dirty="0" smtClean="0">
                <a:solidFill>
                  <a:schemeClr val="tx1"/>
                </a:solidFill>
                <a:latin typeface="Calibri" panose="020F0502020204030204" pitchFamily="34" charset="0"/>
              </a:rPr>
              <a:t> and the proportion of </a:t>
            </a:r>
            <a:r>
              <a:rPr lang="en-CA" sz="1200" baseline="0" dirty="0" err="1" smtClean="0">
                <a:solidFill>
                  <a:schemeClr val="tx1"/>
                </a:solidFill>
                <a:latin typeface="Calibri" panose="020F0502020204030204" pitchFamily="34" charset="0"/>
              </a:rPr>
              <a:t>contigs</a:t>
            </a:r>
            <a:r>
              <a:rPr lang="en-CA" sz="1200" baseline="0" dirty="0" smtClean="0">
                <a:solidFill>
                  <a:schemeClr val="tx1"/>
                </a:solidFill>
                <a:latin typeface="Calibri" panose="020F0502020204030204" pitchFamily="34" charset="0"/>
              </a:rPr>
              <a:t> annotated with a known gene at different </a:t>
            </a:r>
            <a:r>
              <a:rPr lang="en-CA" sz="1200" baseline="0" dirty="0" err="1" smtClean="0">
                <a:solidFill>
                  <a:schemeClr val="tx1"/>
                </a:solidFill>
                <a:latin typeface="Calibri" panose="020F0502020204030204" pitchFamily="34" charset="0"/>
              </a:rPr>
              <a:t>contig</a:t>
            </a:r>
            <a:r>
              <a:rPr lang="en-CA" sz="1200" baseline="0" dirty="0" smtClean="0">
                <a:solidFill>
                  <a:schemeClr val="tx1"/>
                </a:solidFill>
                <a:latin typeface="Calibri" panose="020F0502020204030204" pitchFamily="34" charset="0"/>
              </a:rPr>
              <a:t> lengths. As the </a:t>
            </a:r>
            <a:r>
              <a:rPr lang="en-CA" sz="1200" baseline="0" dirty="0" err="1" smtClean="0">
                <a:solidFill>
                  <a:schemeClr val="tx1"/>
                </a:solidFill>
                <a:latin typeface="Calibri" panose="020F0502020204030204" pitchFamily="34" charset="0"/>
              </a:rPr>
              <a:t>contig</a:t>
            </a:r>
            <a:r>
              <a:rPr lang="en-CA" sz="1200" baseline="0" dirty="0" smtClean="0">
                <a:solidFill>
                  <a:schemeClr val="tx1"/>
                </a:solidFill>
                <a:latin typeface="Calibri" panose="020F0502020204030204" pitchFamily="34" charset="0"/>
              </a:rPr>
              <a:t> length grows then the proportion of </a:t>
            </a:r>
            <a:r>
              <a:rPr lang="en-CA" sz="1200" baseline="0" dirty="0" err="1" smtClean="0">
                <a:solidFill>
                  <a:schemeClr val="tx1"/>
                </a:solidFill>
                <a:latin typeface="Calibri" panose="020F0502020204030204" pitchFamily="34" charset="0"/>
              </a:rPr>
              <a:t>contigs</a:t>
            </a:r>
            <a:r>
              <a:rPr lang="en-CA" sz="1200" baseline="0" dirty="0" smtClean="0">
                <a:solidFill>
                  <a:schemeClr val="tx1"/>
                </a:solidFill>
                <a:latin typeface="Calibri" panose="020F0502020204030204" pitchFamily="34" charset="0"/>
              </a:rPr>
              <a:t> with a recognisable gene in there increases. </a:t>
            </a: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Trinity appears to provide best performance in terms of reads that can be annotated from this study,</a:t>
            </a:r>
            <a:r>
              <a:rPr lang="en-CA" sz="1200" baseline="0" dirty="0" smtClean="0">
                <a:solidFill>
                  <a:schemeClr val="tx1"/>
                </a:solidFill>
                <a:latin typeface="Calibri" panose="020F0502020204030204" pitchFamily="34" charset="0"/>
              </a:rPr>
              <a:t> but each dataset will be different and again optimisation and validation will be crucial to getting a good solid answer.</a:t>
            </a:r>
            <a:endParaRPr lang="en-CA" sz="1200" dirty="0" smtClean="0">
              <a:solidFill>
                <a:schemeClr val="tx1"/>
              </a:solidFill>
              <a:latin typeface="Calibri" panose="020F0502020204030204" pitchFamily="34"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8616415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82</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CA" sz="1200" dirty="0" smtClean="0">
                <a:latin typeface="Calibri" panose="020F0502020204030204" pitchFamily="34" charset="0"/>
              </a:rPr>
              <a:t>Once you’ve got the values then you’ll</a:t>
            </a:r>
            <a:r>
              <a:rPr lang="en-CA" sz="1200" baseline="0" dirty="0" smtClean="0">
                <a:latin typeface="Calibri" panose="020F0502020204030204" pitchFamily="34" charset="0"/>
              </a:rPr>
              <a:t> likely start to compare systems across samples</a:t>
            </a:r>
            <a:endParaRPr lang="en-CA" sz="1200" dirty="0" smtClean="0">
              <a:latin typeface="Calibri" panose="020F0502020204030204" pitchFamily="34" charset="0"/>
            </a:endParaRPr>
          </a:p>
          <a:p>
            <a:endParaRPr lang="en-CA" sz="1200" dirty="0" smtClean="0">
              <a:latin typeface="Calibri" panose="020F0502020204030204" pitchFamily="34" charset="0"/>
            </a:endParaRPr>
          </a:p>
          <a:p>
            <a:r>
              <a:rPr lang="en-CA" sz="1200" dirty="0" smtClean="0">
                <a:latin typeface="Calibri" panose="020F0502020204030204" pitchFamily="34" charset="0"/>
              </a:rPr>
              <a:t>Does need robust statistics – and that</a:t>
            </a:r>
            <a:r>
              <a:rPr lang="uk-UA" sz="1200" dirty="0" smtClean="0">
                <a:latin typeface="Calibri" panose="020F0502020204030204" pitchFamily="34" charset="0"/>
              </a:rPr>
              <a:t>’</a:t>
            </a:r>
            <a:r>
              <a:rPr lang="en-CA" sz="1200" dirty="0" smtClean="0">
                <a:latin typeface="Calibri" panose="020F0502020204030204" pitchFamily="34" charset="0"/>
              </a:rPr>
              <a:t>s a training</a:t>
            </a:r>
            <a:r>
              <a:rPr lang="en-CA" sz="1200" baseline="0" dirty="0" smtClean="0">
                <a:latin typeface="Calibri" panose="020F0502020204030204" pitchFamily="34" charset="0"/>
              </a:rPr>
              <a:t> day in itself so I won’t touch on it. </a:t>
            </a:r>
            <a:r>
              <a:rPr lang="en-CA" sz="1200" dirty="0" smtClean="0">
                <a:latin typeface="Calibri" panose="020F0502020204030204" pitchFamily="34" charset="0"/>
              </a:rPr>
              <a:t>but</a:t>
            </a:r>
            <a:r>
              <a:rPr lang="en-CA" sz="1200" baseline="0" dirty="0" smtClean="0">
                <a:latin typeface="Calibri" panose="020F0502020204030204" pitchFamily="34" charset="0"/>
              </a:rPr>
              <a:t> as a </a:t>
            </a:r>
            <a:r>
              <a:rPr lang="en-CA" sz="1200" baseline="0" dirty="0" err="1" smtClean="0">
                <a:latin typeface="Calibri" panose="020F0502020204030204" pitchFamily="34" charset="0"/>
              </a:rPr>
              <a:t>prelimiinary</a:t>
            </a:r>
            <a:r>
              <a:rPr lang="en-CA" sz="1200" baseline="0" dirty="0" smtClean="0">
                <a:latin typeface="Calibri" panose="020F0502020204030204" pitchFamily="34" charset="0"/>
              </a:rPr>
              <a:t> </a:t>
            </a:r>
            <a:r>
              <a:rPr lang="en-CA" sz="1200" dirty="0" smtClean="0">
                <a:latin typeface="Calibri" panose="020F0502020204030204" pitchFamily="34" charset="0"/>
              </a:rPr>
              <a:t> visualising</a:t>
            </a:r>
            <a:r>
              <a:rPr lang="en-CA" sz="1200" baseline="0" dirty="0" smtClean="0">
                <a:latin typeface="Calibri" panose="020F0502020204030204" pitchFamily="34" charset="0"/>
              </a:rPr>
              <a:t> is very helpful</a:t>
            </a:r>
            <a:endParaRPr lang="en-CA" sz="1200" dirty="0" smtClean="0">
              <a:latin typeface="Calibri" panose="020F0502020204030204" pitchFamily="34" charset="0"/>
            </a:endParaRPr>
          </a:p>
          <a:p>
            <a:endParaRPr lang="en-CA" sz="1200" dirty="0" smtClean="0">
              <a:latin typeface="Calibri" panose="020F0502020204030204" pitchFamily="34" charset="0"/>
            </a:endParaRPr>
          </a:p>
          <a:p>
            <a:r>
              <a:rPr lang="en-CA" sz="1200" dirty="0" smtClean="0">
                <a:latin typeface="Calibri" panose="020F0502020204030204" pitchFamily="34" charset="0"/>
              </a:rPr>
              <a:t>A technique </a:t>
            </a:r>
            <a:r>
              <a:rPr lang="en-CA" sz="1200" dirty="0" err="1" smtClean="0">
                <a:latin typeface="Calibri" panose="020F0502020204030204" pitchFamily="34" charset="0"/>
              </a:rPr>
              <a:t>calledd</a:t>
            </a:r>
            <a:r>
              <a:rPr lang="en-CA" sz="1200" baseline="0" dirty="0" smtClean="0">
                <a:latin typeface="Calibri" panose="020F0502020204030204" pitchFamily="34" charset="0"/>
              </a:rPr>
              <a:t> </a:t>
            </a:r>
            <a:r>
              <a:rPr lang="en-CA" sz="1200" dirty="0" smtClean="0">
                <a:latin typeface="Calibri" panose="020F0502020204030204" pitchFamily="34" charset="0"/>
              </a:rPr>
              <a:t>Gene set enrichment analysis (GSEA) gathers discrete groups of functionally related genes and can say whether they are more apparent in the set than otherwise</a:t>
            </a:r>
          </a:p>
          <a:p>
            <a:endParaRPr lang="en-CA" sz="1200" dirty="0" smtClean="0">
              <a:latin typeface="Calibri" panose="020F0502020204030204" pitchFamily="34" charset="0"/>
            </a:endParaRPr>
          </a:p>
          <a:p>
            <a:r>
              <a:rPr lang="en-GB" sz="1200" dirty="0" smtClean="0">
                <a:latin typeface="Calibri" panose="020F0502020204030204" pitchFamily="34" charset="0"/>
              </a:rPr>
              <a:t>GSEA may define </a:t>
            </a:r>
            <a:r>
              <a:rPr lang="en-GB" sz="1200" dirty="0" err="1" smtClean="0">
                <a:latin typeface="Calibri" panose="020F0502020204030204" pitchFamily="34" charset="0"/>
              </a:rPr>
              <a:t>trpA</a:t>
            </a:r>
            <a:r>
              <a:rPr lang="en-GB" sz="1200" dirty="0" smtClean="0">
                <a:latin typeface="Calibri" panose="020F0502020204030204" pitchFamily="34" charset="0"/>
              </a:rPr>
              <a:t>-E</a:t>
            </a:r>
          </a:p>
          <a:p>
            <a:r>
              <a:rPr lang="en-GB" sz="1200" dirty="0" smtClean="0">
                <a:latin typeface="Calibri" panose="020F0502020204030204" pitchFamily="34" charset="0"/>
              </a:rPr>
              <a:t>as a single group of</a:t>
            </a:r>
          </a:p>
          <a:p>
            <a:r>
              <a:rPr lang="en-GB" sz="1200" dirty="0" smtClean="0">
                <a:latin typeface="Calibri" panose="020F0502020204030204" pitchFamily="34" charset="0"/>
              </a:rPr>
              <a:t>related genes, but group </a:t>
            </a:r>
          </a:p>
          <a:p>
            <a:r>
              <a:rPr lang="en-GB" sz="1200" dirty="0" smtClean="0">
                <a:latin typeface="Calibri" panose="020F0502020204030204" pitchFamily="34" charset="0"/>
              </a:rPr>
              <a:t>as a whole may not be</a:t>
            </a:r>
          </a:p>
          <a:p>
            <a:r>
              <a:rPr lang="en-GB" sz="1200" dirty="0" smtClean="0">
                <a:latin typeface="Calibri" panose="020F0502020204030204" pitchFamily="34" charset="0"/>
              </a:rPr>
              <a:t>significantly upregulated</a:t>
            </a:r>
            <a:endParaRPr lang="en-CA" sz="1200" dirty="0" smtClean="0">
              <a:latin typeface="Calibri" panose="020F0502020204030204" pitchFamily="34" charset="0"/>
            </a:endParaRPr>
          </a:p>
          <a:p>
            <a:endParaRPr lang="en-CA" sz="1200" dirty="0" smtClean="0">
              <a:latin typeface="Calibri" panose="020F0502020204030204" pitchFamily="34" charset="0"/>
            </a:endParaRPr>
          </a:p>
          <a:p>
            <a:pPr eaLnBrk="1" hangingPunct="1"/>
            <a:endParaRPr lang="en-US" dirty="0" smtClean="0">
              <a:latin typeface="Calibri" charset="0"/>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Calibri" panose="020F0502020204030204" pitchFamily="34" charset="0"/>
              </a:rPr>
              <a:t>An alternative</a:t>
            </a:r>
            <a:r>
              <a:rPr lang="en-CA" sz="1200" baseline="0" dirty="0" smtClean="0">
                <a:latin typeface="Calibri" panose="020F0502020204030204" pitchFamily="34" charset="0"/>
              </a:rPr>
              <a:t> and more involved n</a:t>
            </a:r>
            <a:r>
              <a:rPr lang="en-CA" sz="1200" dirty="0" smtClean="0">
                <a:latin typeface="Calibri" panose="020F0502020204030204" pitchFamily="34" charset="0"/>
              </a:rPr>
              <a:t>etwork approach</a:t>
            </a:r>
            <a:r>
              <a:rPr lang="en-CA" sz="1200" baseline="0" dirty="0" smtClean="0">
                <a:latin typeface="Calibri" panose="020F0502020204030204" pitchFamily="34" charset="0"/>
              </a:rPr>
              <a:t> can</a:t>
            </a:r>
            <a:r>
              <a:rPr lang="en-CA" sz="1200" dirty="0" smtClean="0">
                <a:latin typeface="Calibri" panose="020F0502020204030204" pitchFamily="34" charset="0"/>
              </a:rPr>
              <a:t> identify groups of genes based on functional interactions AND their differential expression</a:t>
            </a:r>
            <a:r>
              <a:rPr lang="en-CA" sz="1200" baseline="0" dirty="0" smtClean="0">
                <a:latin typeface="Calibri" panose="020F0502020204030204" pitchFamily="34" charset="0"/>
              </a:rPr>
              <a:t> to identify pathways rather than prescribed gene sets.</a:t>
            </a:r>
            <a:endParaRPr lang="en-CA" sz="1200" dirty="0" smtClean="0">
              <a:latin typeface="Calibri" panose="020F0502020204030204" pitchFamily="34" charset="0"/>
            </a:endParaRPr>
          </a:p>
          <a:p>
            <a:pPr eaLnBrk="1" hangingPunct="1"/>
            <a:endParaRPr lang="en-US" dirty="0" smtClean="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5330442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83</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And this can be done in GUI based programs like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which allows drawing of networks and the mapping of dimensions of data on top, like this </a:t>
            </a:r>
            <a:r>
              <a:rPr lang="en-GB" sz="1200" dirty="0" err="1" smtClean="0">
                <a:solidFill>
                  <a:schemeClr val="tx1"/>
                </a:solidFill>
                <a:latin typeface="Calibri" panose="020F0502020204030204" pitchFamily="34" charset="0"/>
              </a:rPr>
              <a:t>arabidopsis</a:t>
            </a:r>
            <a:r>
              <a:rPr lang="en-GB" sz="1200" baseline="0" dirty="0" smtClean="0">
                <a:solidFill>
                  <a:schemeClr val="tx1"/>
                </a:solidFill>
                <a:latin typeface="Calibri" panose="020F0502020204030204" pitchFamily="34" charset="0"/>
              </a:rPr>
              <a:t> gene activity network</a:t>
            </a: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In addition to representing protein interaction or metabolic relationships through network visualization,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offers the ability to represent nodes (proteins) as pie charts or donuts, allowing the visualization of taxonomic contributions to discrete functions – the graph I showed you earlier is a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one.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For those</a:t>
            </a:r>
            <a:r>
              <a:rPr lang="en-GB" sz="1200" baseline="0" dirty="0" smtClean="0">
                <a:solidFill>
                  <a:schemeClr val="tx1"/>
                </a:solidFill>
                <a:latin typeface="Calibri" panose="020F0502020204030204" pitchFamily="34" charset="0"/>
              </a:rPr>
              <a:t> of you who want to program your visualisation, R has a lot of useful functions for this, and libraries like the </a:t>
            </a:r>
            <a:r>
              <a:rPr lang="en-GB" sz="1200" baseline="0" dirty="0" err="1" smtClean="0">
                <a:solidFill>
                  <a:schemeClr val="tx1"/>
                </a:solidFill>
                <a:latin typeface="Calibri" panose="020F0502020204030204" pitchFamily="34" charset="0"/>
              </a:rPr>
              <a:t>javascript</a:t>
            </a:r>
            <a:r>
              <a:rPr lang="en-GB" sz="1200" baseline="0" dirty="0" smtClean="0">
                <a:solidFill>
                  <a:schemeClr val="tx1"/>
                </a:solidFill>
                <a:latin typeface="Calibri" panose="020F0502020204030204" pitchFamily="34" charset="0"/>
              </a:rPr>
              <a:t> d3 library are extremely powerful, if a little opaque.</a:t>
            </a:r>
            <a:endParaRPr lang="en-GB" sz="1200" dirty="0" smtClean="0">
              <a:solidFill>
                <a:schemeClr val="tx1"/>
              </a:solidFill>
              <a:latin typeface="Calibri" panose="020F0502020204030204" pitchFamily="34"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29819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related database based on the ENSEMBL </a:t>
            </a:r>
            <a:r>
              <a:rPr lang="en-US" baseline="0" dirty="0" err="1" smtClean="0"/>
              <a:t>browswer</a:t>
            </a:r>
            <a:r>
              <a:rPr lang="en-US" baseline="0" dirty="0" smtClean="0"/>
              <a:t> and data is </a:t>
            </a:r>
            <a:r>
              <a:rPr lang="en-US" baseline="0" dirty="0" err="1" smtClean="0"/>
              <a:t>PhytoPath</a:t>
            </a:r>
            <a:r>
              <a:rPr lang="en-US" baseline="0" dirty="0" smtClean="0"/>
              <a:t>. This contains plant </a:t>
            </a:r>
            <a:r>
              <a:rPr lang="en-US" baseline="0" dirty="0" err="1" smtClean="0"/>
              <a:t>patogen</a:t>
            </a:r>
            <a:r>
              <a:rPr lang="en-US" baseline="0" dirty="0" smtClean="0"/>
              <a:t> specific information. It adds value to the basic ENSEMBL information by  incorporating information curated from the literature and by adding disease specific information from the PHI-BASE DB. Its powered by the </a:t>
            </a:r>
            <a:r>
              <a:rPr lang="en-US" baseline="0" dirty="0" err="1" smtClean="0"/>
              <a:t>biomart</a:t>
            </a:r>
            <a:r>
              <a:rPr lang="en-US" baseline="0" dirty="0" smtClean="0"/>
              <a:t> tool.</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9</a:t>
            </a:fld>
            <a:endParaRPr lang="en-US"/>
          </a:p>
        </p:txBody>
      </p:sp>
    </p:spTree>
    <p:extLst>
      <p:ext uri="{BB962C8B-B14F-4D97-AF65-F5344CB8AC3E}">
        <p14:creationId xmlns:p14="http://schemas.microsoft.com/office/powerpoint/2010/main" val="1734038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4237086"/>
            <a:ext cx="9144000" cy="152606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343222" y="4568902"/>
            <a:ext cx="4862308" cy="830997"/>
          </a:xfrm>
          <a:prstGeom prst="rect">
            <a:avLst/>
          </a:prstGeom>
          <a:noFill/>
        </p:spPr>
        <p:txBody>
          <a:bodyPr wrap="square" rtlCol="0">
            <a:spAutoFit/>
          </a:bodyPr>
          <a:lstStyle/>
          <a:p>
            <a:r>
              <a:rPr lang="en-US" sz="4800" b="0" i="0" dirty="0" smtClean="0">
                <a:latin typeface="+mn-lt"/>
                <a:cs typeface="Futura Condensed"/>
              </a:rPr>
              <a:t>Title Here</a:t>
            </a:r>
            <a:endParaRPr lang="en-US" sz="4800" b="0" i="0" dirty="0">
              <a:latin typeface="+mn-lt"/>
              <a:cs typeface="Futura Condensed"/>
            </a:endParaRPr>
          </a:p>
        </p:txBody>
      </p:sp>
      <p:sp>
        <p:nvSpPr>
          <p:cNvPr id="9" name="TextBox 8"/>
          <p:cNvSpPr txBox="1"/>
          <p:nvPr userDrawn="1"/>
        </p:nvSpPr>
        <p:spPr>
          <a:xfrm>
            <a:off x="5517290" y="4537822"/>
            <a:ext cx="3626710" cy="1384995"/>
          </a:xfrm>
          <a:prstGeom prst="rect">
            <a:avLst/>
          </a:prstGeom>
          <a:noFill/>
        </p:spPr>
        <p:txBody>
          <a:bodyPr wrap="square" rtlCol="0">
            <a:spAutoFit/>
          </a:bodyPr>
          <a:lstStyle/>
          <a:p>
            <a:r>
              <a:rPr lang="en-US" sz="2800" b="0" i="0" dirty="0" smtClean="0">
                <a:latin typeface="+mn-lt"/>
                <a:cs typeface="Futura"/>
              </a:rPr>
              <a:t>@</a:t>
            </a:r>
            <a:r>
              <a:rPr lang="en-US" sz="2800" b="0" i="0" dirty="0" err="1" smtClean="0">
                <a:latin typeface="+mn-lt"/>
                <a:cs typeface="Futura"/>
              </a:rPr>
              <a:t>danmaclean</a:t>
            </a:r>
            <a:endParaRPr lang="en-US" sz="2800" b="0" i="0" dirty="0" smtClean="0">
              <a:latin typeface="+mn-lt"/>
              <a:cs typeface="Futura"/>
            </a:endParaRPr>
          </a:p>
          <a:p>
            <a:r>
              <a:rPr lang="en-US" sz="2800" b="0" i="0" dirty="0" smtClean="0">
                <a:latin typeface="+mn-lt"/>
                <a:cs typeface="Futura"/>
              </a:rPr>
              <a:t>dan.maclean@tsl.ac.uk</a:t>
            </a:r>
          </a:p>
          <a:p>
            <a:endParaRPr lang="en-US" sz="2800" b="0" i="0" dirty="0" smtClean="0">
              <a:latin typeface="Futura"/>
              <a:cs typeface="Futura"/>
            </a:endParaRPr>
          </a:p>
        </p:txBody>
      </p:sp>
    </p:spTree>
    <p:extLst>
      <p:ext uri="{BB962C8B-B14F-4D97-AF65-F5344CB8AC3E}">
        <p14:creationId xmlns:p14="http://schemas.microsoft.com/office/powerpoint/2010/main" val="223290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175205"/>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17597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1" y="5450644"/>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2" y="5625849"/>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86461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0" y="175205"/>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
        <p:nvSpPr>
          <p:cNvPr id="2" name="TextBox 1"/>
          <p:cNvSpPr txBox="1"/>
          <p:nvPr userDrawn="1"/>
        </p:nvSpPr>
        <p:spPr>
          <a:xfrm>
            <a:off x="0" y="1006202"/>
            <a:ext cx="9144000" cy="400110"/>
          </a:xfrm>
          <a:prstGeom prst="rect">
            <a:avLst/>
          </a:prstGeom>
          <a:noFill/>
        </p:spPr>
        <p:txBody>
          <a:bodyPr wrap="square" rtlCol="0">
            <a:spAutoFit/>
          </a:bodyPr>
          <a:lstStyle/>
          <a:p>
            <a:pPr algn="ctr"/>
            <a:r>
              <a:rPr lang="en-US" sz="2000" b="1" i="1" dirty="0" smtClean="0">
                <a:solidFill>
                  <a:srgbClr val="03317B"/>
                </a:solidFill>
              </a:rPr>
              <a:t>Sub point here</a:t>
            </a:r>
            <a:endParaRPr lang="en-US" sz="2000" b="1" i="1" dirty="0">
              <a:solidFill>
                <a:srgbClr val="03317B"/>
              </a:solidFill>
            </a:endParaRPr>
          </a:p>
        </p:txBody>
      </p:sp>
    </p:spTree>
    <p:extLst>
      <p:ext uri="{BB962C8B-B14F-4D97-AF65-F5344CB8AC3E}">
        <p14:creationId xmlns:p14="http://schemas.microsoft.com/office/powerpoint/2010/main" val="8154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1" y="3203737"/>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3481919"/>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72512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extBox 1"/>
          <p:cNvSpPr txBox="1"/>
          <p:nvPr userDrawn="1"/>
        </p:nvSpPr>
        <p:spPr>
          <a:xfrm>
            <a:off x="858055" y="987195"/>
            <a:ext cx="1510176" cy="369332"/>
          </a:xfrm>
          <a:prstGeom prst="rect">
            <a:avLst/>
          </a:prstGeom>
          <a:solidFill>
            <a:srgbClr val="03317B"/>
          </a:solidFill>
        </p:spPr>
        <p:txBody>
          <a:bodyPr wrap="square" rtlCol="0">
            <a:spAutoFit/>
          </a:bodyPr>
          <a:lstStyle/>
          <a:p>
            <a:r>
              <a:rPr lang="en-US" dirty="0" smtClean="0">
                <a:solidFill>
                  <a:srgbClr val="FBD128"/>
                </a:solidFill>
              </a:rPr>
              <a:t>Callout Text</a:t>
            </a:r>
            <a:endParaRPr lang="en-US" dirty="0">
              <a:solidFill>
                <a:srgbClr val="FBD128"/>
              </a:solidFill>
            </a:endParaRPr>
          </a:p>
        </p:txBody>
      </p:sp>
    </p:spTree>
    <p:extLst>
      <p:ext uri="{BB962C8B-B14F-4D97-AF65-F5344CB8AC3E}">
        <p14:creationId xmlns:p14="http://schemas.microsoft.com/office/powerpoint/2010/main" val="32853484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0E17535A-2FAD-B845-8C97-01D8E5FC736C}" type="slidenum">
              <a:rPr lang="en-US" altLang="en-US"/>
              <a:pPr/>
              <a:t>‹#›</a:t>
            </a:fld>
            <a:endParaRPr lang="en-US" altLang="en-US"/>
          </a:p>
        </p:txBody>
      </p:sp>
    </p:spTree>
    <p:extLst>
      <p:ext uri="{BB962C8B-B14F-4D97-AF65-F5344CB8AC3E}">
        <p14:creationId xmlns:p14="http://schemas.microsoft.com/office/powerpoint/2010/main" val="1085369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Module 1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a:prstGeom prst="rect">
            <a:avLst/>
          </a:prstGeo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a:prstGeom prst="rect">
            <a:avLst/>
          </a:prstGeo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93045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rgbClr val="03317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9.jpeg"/></Relationships>
</file>

<file path=ppt/slides/_rels/slide48.xml.rels><?xml version="1.0" encoding="UTF-8" standalone="yes"?>
<Relationships xmlns="http://schemas.openxmlformats.org/package/2006/relationships"><Relationship Id="rId3" Type="http://schemas.openxmlformats.org/officeDocument/2006/relationships/hyperlink" Target="http://wwwdev.ebi.ac.uk/fg/hts_mappers/" TargetMode="External"/><Relationship Id="rId4" Type="http://schemas.openxmlformats.org/officeDocument/2006/relationships/image" Target="../media/image40.tif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7.tiff"/></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8.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e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jpeg"/><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hyperlink" Target="http://ab.inf.uni-tuebingen.de/software/megan5/" TargetMode="External"/><Relationship Id="rId4" Type="http://schemas.openxmlformats.org/officeDocument/2006/relationships/image" Target="../media/image65.tiff"/><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s://ccb.jhu.edu/software/kraken/" TargetMode="External"/><Relationship Id="rId4" Type="http://schemas.openxmlformats.org/officeDocument/2006/relationships/image" Target="../media/image66.tiff"/><Relationship Id="rId5" Type="http://schemas.openxmlformats.org/officeDocument/2006/relationships/image" Target="../media/image67.tiff"/><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emf"/><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79.jpeg"/></Relationships>
</file>

<file path=ppt/slides/_rels/slide83.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77.emf"/><Relationship Id="rId5" Type="http://schemas.openxmlformats.org/officeDocument/2006/relationships/image" Target="../media/image81.tiff"/><Relationship Id="rId6" Type="http://schemas.openxmlformats.org/officeDocument/2006/relationships/hyperlink" Target="http://www.cytoscape.org/" TargetMode="External"/><Relationship Id="rId7" Type="http://schemas.openxmlformats.org/officeDocument/2006/relationships/hyperlink" Target="http://www.tm4.org/mev.html" TargetMode="External"/><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2" name="TextBox 1"/>
          <p:cNvSpPr txBox="1"/>
          <p:nvPr/>
        </p:nvSpPr>
        <p:spPr>
          <a:xfrm>
            <a:off x="2627086" y="369816"/>
            <a:ext cx="4221917" cy="3323987"/>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ENSEMBL</a:t>
            </a:r>
          </a:p>
          <a:p>
            <a:pPr algn="ctr">
              <a:lnSpc>
                <a:spcPct val="150000"/>
              </a:lnSpc>
            </a:pPr>
            <a:r>
              <a:rPr lang="en-US" sz="2800" dirty="0" err="1" smtClean="0">
                <a:solidFill>
                  <a:schemeClr val="bg1"/>
                </a:solidFill>
                <a:latin typeface="+mj-lt"/>
              </a:rPr>
              <a:t>PhytoPathDB</a:t>
            </a:r>
            <a:endParaRPr lang="en-US" sz="2800" dirty="0" smtClean="0">
              <a:solidFill>
                <a:schemeClr val="bg1"/>
              </a:solidFill>
              <a:latin typeface="+mj-lt"/>
            </a:endParaRPr>
          </a:p>
          <a:p>
            <a:pPr algn="ctr">
              <a:lnSpc>
                <a:spcPct val="150000"/>
              </a:lnSpc>
            </a:pPr>
            <a:r>
              <a:rPr lang="en-US" sz="2800" dirty="0" err="1" smtClean="0">
                <a:solidFill>
                  <a:schemeClr val="bg1"/>
                </a:solidFill>
                <a:latin typeface="+mj-lt"/>
              </a:rPr>
              <a:t>SolGenomics</a:t>
            </a:r>
            <a:endParaRPr lang="en-US" sz="2800" dirty="0" smtClean="0">
              <a:solidFill>
                <a:schemeClr val="bg1"/>
              </a:solidFill>
              <a:latin typeface="+mj-lt"/>
            </a:endParaRPr>
          </a:p>
          <a:p>
            <a:pPr algn="ctr">
              <a:lnSpc>
                <a:spcPct val="150000"/>
              </a:lnSpc>
            </a:pPr>
            <a:r>
              <a:rPr lang="en-US" sz="2800" dirty="0" smtClean="0">
                <a:solidFill>
                  <a:schemeClr val="bg1"/>
                </a:solidFill>
                <a:latin typeface="+mj-lt"/>
              </a:rPr>
              <a:t>TAIR </a:t>
            </a:r>
          </a:p>
          <a:p>
            <a:pPr algn="ctr">
              <a:lnSpc>
                <a:spcPct val="150000"/>
              </a:lnSpc>
            </a:pPr>
            <a:r>
              <a:rPr lang="en-US" sz="2800" dirty="0" err="1" smtClean="0">
                <a:solidFill>
                  <a:schemeClr val="bg1"/>
                </a:solidFill>
                <a:latin typeface="+mj-lt"/>
              </a:rPr>
              <a:t>AraPort</a:t>
            </a:r>
            <a:endParaRPr lang="en-US" sz="2800" dirty="0">
              <a:solidFill>
                <a:schemeClr val="bg1"/>
              </a:solidFill>
              <a:latin typeface="+mj-lt"/>
            </a:endParaRPr>
          </a:p>
        </p:txBody>
      </p:sp>
      <p:sp>
        <p:nvSpPr>
          <p:cNvPr id="3" name="TextBox 2"/>
          <p:cNvSpPr txBox="1"/>
          <p:nvPr/>
        </p:nvSpPr>
        <p:spPr>
          <a:xfrm>
            <a:off x="0" y="5630548"/>
            <a:ext cx="9144000" cy="584775"/>
          </a:xfrm>
          <a:prstGeom prst="rect">
            <a:avLst/>
          </a:prstGeom>
          <a:solidFill>
            <a:schemeClr val="tx1">
              <a:lumMod val="50000"/>
              <a:alpha val="53000"/>
            </a:schemeClr>
          </a:solidFill>
        </p:spPr>
        <p:txBody>
          <a:bodyPr wrap="square" rtlCol="0">
            <a:spAutoFit/>
          </a:bodyPr>
          <a:lstStyle/>
          <a:p>
            <a:pPr algn="ctr"/>
            <a:r>
              <a:rPr lang="en-US" sz="3200" dirty="0" smtClean="0">
                <a:solidFill>
                  <a:schemeClr val="bg1"/>
                </a:solidFill>
              </a:rPr>
              <a:t>Data ● Tools Provided ● USPs</a:t>
            </a:r>
            <a:endParaRPr lang="en-US" sz="3200" dirty="0">
              <a:solidFill>
                <a:schemeClr val="bg1"/>
              </a:solidFill>
            </a:endParaRPr>
          </a:p>
        </p:txBody>
      </p:sp>
    </p:spTree>
    <p:extLst>
      <p:ext uri="{BB962C8B-B14F-4D97-AF65-F5344CB8AC3E}">
        <p14:creationId xmlns:p14="http://schemas.microsoft.com/office/powerpoint/2010/main" val="162851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461665"/>
          </a:xfrm>
          <a:prstGeom prst="rect">
            <a:avLst/>
          </a:prstGeom>
          <a:noFill/>
        </p:spPr>
        <p:txBody>
          <a:bodyPr wrap="square" rtlCol="0">
            <a:spAutoFit/>
          </a:bodyPr>
          <a:lstStyle/>
          <a:p>
            <a:r>
              <a:rPr lang="en-US" sz="2400" dirty="0" smtClean="0">
                <a:solidFill>
                  <a:schemeClr val="tx1">
                    <a:lumMod val="50000"/>
                  </a:schemeClr>
                </a:solidFill>
              </a:rPr>
              <a:t>Community Site for </a:t>
            </a:r>
            <a:r>
              <a:rPr lang="en-US" sz="2400" dirty="0" err="1" smtClean="0">
                <a:solidFill>
                  <a:schemeClr val="tx1">
                    <a:lumMod val="50000"/>
                  </a:schemeClr>
                </a:solidFill>
              </a:rPr>
              <a:t>Solanaceae</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471714" y="1910998"/>
            <a:ext cx="7649029" cy="3737442"/>
          </a:xfrm>
          <a:prstGeom prst="rect">
            <a:avLst/>
          </a:prstGeom>
        </p:spPr>
      </p:pic>
    </p:spTree>
    <p:extLst>
      <p:ext uri="{BB962C8B-B14F-4D97-AF65-F5344CB8AC3E}">
        <p14:creationId xmlns:p14="http://schemas.microsoft.com/office/powerpoint/2010/main" val="17874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830997"/>
          </a:xfrm>
          <a:prstGeom prst="rect">
            <a:avLst/>
          </a:prstGeom>
          <a:noFill/>
        </p:spPr>
        <p:txBody>
          <a:bodyPr wrap="square" rtlCol="0">
            <a:spAutoFit/>
          </a:bodyPr>
          <a:lstStyle/>
          <a:p>
            <a:r>
              <a:rPr lang="en-US" sz="2400" dirty="0" smtClean="0">
                <a:solidFill>
                  <a:schemeClr val="tx1">
                    <a:lumMod val="50000"/>
                  </a:schemeClr>
                </a:solidFill>
              </a:rPr>
              <a:t>Tools</a:t>
            </a:r>
          </a:p>
          <a:p>
            <a:r>
              <a:rPr lang="en-US" sz="2400" dirty="0">
                <a:solidFill>
                  <a:schemeClr val="tx1">
                    <a:lumMod val="50000"/>
                  </a:schemeClr>
                </a:solidFill>
              </a:rPr>
              <a:t>	</a:t>
            </a:r>
            <a:r>
              <a:rPr lang="en-US" sz="2400" dirty="0" smtClean="0">
                <a:solidFill>
                  <a:schemeClr val="tx1">
                    <a:lumMod val="50000"/>
                  </a:schemeClr>
                </a:solidFill>
              </a:rPr>
              <a:t>Biochemical pathways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812799" y="2007561"/>
            <a:ext cx="7474857" cy="3577562"/>
          </a:xfrm>
          <a:prstGeom prst="rect">
            <a:avLst/>
          </a:prstGeom>
        </p:spPr>
      </p:pic>
    </p:spTree>
    <p:extLst>
      <p:ext uri="{BB962C8B-B14F-4D97-AF65-F5344CB8AC3E}">
        <p14:creationId xmlns:p14="http://schemas.microsoft.com/office/powerpoint/2010/main" val="85217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1938992"/>
          </a:xfrm>
          <a:prstGeom prst="rect">
            <a:avLst/>
          </a:prstGeom>
          <a:noFill/>
        </p:spPr>
        <p:txBody>
          <a:bodyPr wrap="square" rtlCol="0">
            <a:spAutoFit/>
          </a:bodyPr>
          <a:lstStyle/>
          <a:p>
            <a:r>
              <a:rPr lang="en-US" sz="2400" dirty="0" smtClean="0">
                <a:solidFill>
                  <a:schemeClr val="tx1">
                    <a:lumMod val="50000"/>
                  </a:schemeClr>
                </a:solidFill>
              </a:rPr>
              <a:t>Tools</a:t>
            </a:r>
          </a:p>
          <a:p>
            <a:r>
              <a:rPr lang="en-US" sz="2400" dirty="0">
                <a:solidFill>
                  <a:schemeClr val="tx1">
                    <a:lumMod val="50000"/>
                  </a:schemeClr>
                </a:solidFill>
              </a:rPr>
              <a:t>	</a:t>
            </a:r>
            <a:r>
              <a:rPr lang="en-US" sz="2400" dirty="0" smtClean="0">
                <a:solidFill>
                  <a:schemeClr val="tx1">
                    <a:lumMod val="50000"/>
                  </a:schemeClr>
                </a:solidFill>
              </a:rPr>
              <a:t>CAPS experiment designer</a:t>
            </a:r>
          </a:p>
          <a:p>
            <a:r>
              <a:rPr lang="en-US" sz="2400" dirty="0" smtClean="0">
                <a:solidFill>
                  <a:schemeClr val="tx1">
                    <a:lumMod val="50000"/>
                  </a:schemeClr>
                </a:solidFill>
              </a:rPr>
              <a:t>	</a:t>
            </a:r>
            <a:r>
              <a:rPr lang="en-US" sz="2400" dirty="0">
                <a:solidFill>
                  <a:schemeClr val="tx1">
                    <a:lumMod val="50000"/>
                  </a:schemeClr>
                </a:solidFill>
              </a:rPr>
              <a:t>VIGs </a:t>
            </a:r>
            <a:r>
              <a:rPr lang="en-US" sz="2400" dirty="0" smtClean="0">
                <a:solidFill>
                  <a:schemeClr val="tx1">
                    <a:lumMod val="50000"/>
                  </a:schemeClr>
                </a:solidFill>
              </a:rPr>
              <a:t>tool</a:t>
            </a:r>
          </a:p>
          <a:p>
            <a:r>
              <a:rPr lang="en-US" sz="2400" dirty="0">
                <a:solidFill>
                  <a:schemeClr val="tx1">
                    <a:lumMod val="50000"/>
                  </a:schemeClr>
                </a:solidFill>
              </a:rPr>
              <a:t>	</a:t>
            </a:r>
            <a:r>
              <a:rPr lang="en-US" sz="2400" dirty="0" smtClean="0">
                <a:solidFill>
                  <a:schemeClr val="tx1">
                    <a:lumMod val="50000"/>
                  </a:schemeClr>
                </a:solidFill>
              </a:rPr>
              <a:t>Alignment </a:t>
            </a:r>
            <a:r>
              <a:rPr lang="en-US" sz="2400" dirty="0" err="1" smtClean="0">
                <a:solidFill>
                  <a:schemeClr val="tx1">
                    <a:lumMod val="50000"/>
                  </a:schemeClr>
                </a:solidFill>
              </a:rPr>
              <a:t>Analyser</a:t>
            </a:r>
            <a:endParaRPr lang="en-US" sz="2400" dirty="0" smtClean="0">
              <a:solidFill>
                <a:schemeClr val="tx1">
                  <a:lumMod val="50000"/>
                </a:schemeClr>
              </a:solidFill>
            </a:endParaRPr>
          </a:p>
          <a:p>
            <a:r>
              <a:rPr lang="en-US" sz="2400" dirty="0" smtClean="0">
                <a:solidFill>
                  <a:schemeClr val="tx1">
                    <a:lumMod val="50000"/>
                  </a:schemeClr>
                </a:solidFill>
              </a:rPr>
              <a:t>	Tree Browser</a:t>
            </a:r>
          </a:p>
        </p:txBody>
      </p:sp>
      <p:pic>
        <p:nvPicPr>
          <p:cNvPr id="7" name="Picture 6"/>
          <p:cNvPicPr>
            <a:picLocks noChangeAspect="1"/>
          </p:cNvPicPr>
          <p:nvPr/>
        </p:nvPicPr>
        <p:blipFill>
          <a:blip r:embed="rId3"/>
          <a:stretch>
            <a:fillRect/>
          </a:stretch>
        </p:blipFill>
        <p:spPr>
          <a:xfrm>
            <a:off x="75305" y="3259567"/>
            <a:ext cx="4623536" cy="2721685"/>
          </a:xfrm>
          <a:prstGeom prst="rect">
            <a:avLst/>
          </a:prstGeom>
        </p:spPr>
      </p:pic>
      <p:pic>
        <p:nvPicPr>
          <p:cNvPr id="8" name="Picture 7"/>
          <p:cNvPicPr>
            <a:picLocks noChangeAspect="1"/>
          </p:cNvPicPr>
          <p:nvPr/>
        </p:nvPicPr>
        <p:blipFill>
          <a:blip r:embed="rId4"/>
          <a:stretch>
            <a:fillRect/>
          </a:stretch>
        </p:blipFill>
        <p:spPr>
          <a:xfrm>
            <a:off x="4609726" y="3259567"/>
            <a:ext cx="4534274" cy="2607512"/>
          </a:xfrm>
          <a:prstGeom prst="rect">
            <a:avLst/>
          </a:prstGeom>
        </p:spPr>
      </p:pic>
    </p:spTree>
    <p:extLst>
      <p:ext uri="{BB962C8B-B14F-4D97-AF65-F5344CB8AC3E}">
        <p14:creationId xmlns:p14="http://schemas.microsoft.com/office/powerpoint/2010/main" val="1494185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TAIR</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arabidopsis.org</a:t>
            </a:r>
            <a:endParaRPr lang="en-US" sz="2400" dirty="0" smtClean="0">
              <a:solidFill>
                <a:schemeClr val="bg1"/>
              </a:solidFill>
              <a:latin typeface="+mj-lt"/>
            </a:endParaRPr>
          </a:p>
        </p:txBody>
      </p:sp>
      <p:sp>
        <p:nvSpPr>
          <p:cNvPr id="6" name="TextBox 5"/>
          <p:cNvSpPr txBox="1"/>
          <p:nvPr/>
        </p:nvSpPr>
        <p:spPr>
          <a:xfrm>
            <a:off x="0" y="1126891"/>
            <a:ext cx="6131859" cy="461665"/>
          </a:xfrm>
          <a:prstGeom prst="rect">
            <a:avLst/>
          </a:prstGeom>
          <a:noFill/>
        </p:spPr>
        <p:txBody>
          <a:bodyPr wrap="square" rtlCol="0">
            <a:spAutoFit/>
          </a:bodyPr>
          <a:lstStyle/>
          <a:p>
            <a:r>
              <a:rPr lang="en-US" sz="2400" dirty="0" smtClean="0">
                <a:solidFill>
                  <a:schemeClr val="tx1">
                    <a:lumMod val="50000"/>
                  </a:schemeClr>
                </a:solidFill>
              </a:rPr>
              <a:t>Gold Standard DB </a:t>
            </a:r>
            <a:r>
              <a:rPr lang="en-US" sz="2400" smtClean="0">
                <a:solidFill>
                  <a:schemeClr val="tx1">
                    <a:lumMod val="50000"/>
                  </a:schemeClr>
                </a:solidFill>
              </a:rPr>
              <a:t>for Arabidopsis</a:t>
            </a:r>
            <a:endParaRPr lang="en-US" sz="2400" dirty="0">
              <a:solidFill>
                <a:schemeClr val="tx1">
                  <a:lumMod val="50000"/>
                </a:schemeClr>
              </a:solidFill>
            </a:endParaRPr>
          </a:p>
        </p:txBody>
      </p:sp>
      <p:pic>
        <p:nvPicPr>
          <p:cNvPr id="9" name="Picture 8"/>
          <p:cNvPicPr>
            <a:picLocks noChangeAspect="1"/>
          </p:cNvPicPr>
          <p:nvPr/>
        </p:nvPicPr>
        <p:blipFill>
          <a:blip r:embed="rId3"/>
          <a:stretch>
            <a:fillRect/>
          </a:stretch>
        </p:blipFill>
        <p:spPr>
          <a:xfrm>
            <a:off x="6550058" y="118888"/>
            <a:ext cx="2220337" cy="1966334"/>
          </a:xfrm>
          <a:prstGeom prst="rect">
            <a:avLst/>
          </a:prstGeom>
        </p:spPr>
      </p:pic>
      <p:sp>
        <p:nvSpPr>
          <p:cNvPr id="10" name="TextBox 9"/>
          <p:cNvSpPr txBox="1"/>
          <p:nvPr/>
        </p:nvSpPr>
        <p:spPr>
          <a:xfrm>
            <a:off x="279700" y="4123246"/>
            <a:ext cx="4636545" cy="2554545"/>
          </a:xfrm>
          <a:prstGeom prst="rect">
            <a:avLst/>
          </a:prstGeom>
          <a:noFill/>
        </p:spPr>
        <p:txBody>
          <a:bodyPr wrap="square" rtlCol="0">
            <a:spAutoFit/>
          </a:bodyPr>
          <a:lstStyle/>
          <a:p>
            <a:r>
              <a:rPr lang="en-US" sz="2000" i="1" dirty="0" smtClean="0">
                <a:solidFill>
                  <a:schemeClr val="tx1">
                    <a:lumMod val="50000"/>
                  </a:schemeClr>
                </a:solidFill>
              </a:rPr>
              <a:t>Tools</a:t>
            </a:r>
          </a:p>
          <a:p>
            <a:r>
              <a:rPr lang="en-US" sz="2000" dirty="0">
                <a:solidFill>
                  <a:schemeClr val="tx1">
                    <a:lumMod val="50000"/>
                  </a:schemeClr>
                </a:solidFill>
              </a:rPr>
              <a:t>	</a:t>
            </a:r>
            <a:r>
              <a:rPr lang="en-US" sz="2000" dirty="0" err="1" smtClean="0">
                <a:solidFill>
                  <a:schemeClr val="tx1">
                    <a:lumMod val="50000"/>
                  </a:schemeClr>
                </a:solidFill>
              </a:rPr>
              <a:t>Gbrowse</a:t>
            </a:r>
            <a:endParaRPr lang="en-US" sz="2000" dirty="0" smtClean="0">
              <a:solidFill>
                <a:schemeClr val="tx1">
                  <a:lumMod val="50000"/>
                </a:schemeClr>
              </a:solidFill>
            </a:endParaRPr>
          </a:p>
          <a:p>
            <a:r>
              <a:rPr lang="en-US" sz="2000" dirty="0">
                <a:solidFill>
                  <a:schemeClr val="tx1">
                    <a:lumMod val="50000"/>
                  </a:schemeClr>
                </a:solidFill>
              </a:rPr>
              <a:t>	</a:t>
            </a:r>
            <a:r>
              <a:rPr lang="en-US" sz="2000" dirty="0" err="1" smtClean="0">
                <a:solidFill>
                  <a:schemeClr val="tx1">
                    <a:lumMod val="50000"/>
                  </a:schemeClr>
                </a:solidFill>
              </a:rPr>
              <a:t>Synteny</a:t>
            </a:r>
            <a:r>
              <a:rPr lang="en-US" sz="2000" dirty="0" smtClean="0">
                <a:solidFill>
                  <a:schemeClr val="tx1">
                    <a:lumMod val="50000"/>
                  </a:schemeClr>
                </a:solidFill>
              </a:rPr>
              <a:t> browser</a:t>
            </a:r>
          </a:p>
          <a:p>
            <a:r>
              <a:rPr lang="en-US" sz="2000" dirty="0">
                <a:solidFill>
                  <a:schemeClr val="tx1">
                    <a:lumMod val="50000"/>
                  </a:schemeClr>
                </a:solidFill>
              </a:rPr>
              <a:t>	</a:t>
            </a:r>
            <a:r>
              <a:rPr lang="en-US" sz="2000" dirty="0" smtClean="0">
                <a:solidFill>
                  <a:schemeClr val="tx1">
                    <a:lumMod val="50000"/>
                  </a:schemeClr>
                </a:solidFill>
              </a:rPr>
              <a:t>Protein-Protein Interaction Browser</a:t>
            </a:r>
          </a:p>
          <a:p>
            <a:r>
              <a:rPr lang="en-US" sz="2000" dirty="0">
                <a:solidFill>
                  <a:schemeClr val="tx1">
                    <a:lumMod val="50000"/>
                  </a:schemeClr>
                </a:solidFill>
              </a:rPr>
              <a:t>	</a:t>
            </a:r>
            <a:r>
              <a:rPr lang="en-US" sz="2000" dirty="0" err="1" smtClean="0">
                <a:solidFill>
                  <a:schemeClr val="tx1">
                    <a:lumMod val="50000"/>
                  </a:schemeClr>
                </a:solidFill>
              </a:rPr>
              <a:t>AraCyc</a:t>
            </a:r>
            <a:r>
              <a:rPr lang="en-US" sz="2000" dirty="0" smtClean="0">
                <a:solidFill>
                  <a:schemeClr val="tx1">
                    <a:lumMod val="50000"/>
                  </a:schemeClr>
                </a:solidFill>
              </a:rPr>
              <a:t> Metabolic Pathways</a:t>
            </a:r>
          </a:p>
          <a:p>
            <a:r>
              <a:rPr lang="en-US" sz="2000" dirty="0">
                <a:solidFill>
                  <a:schemeClr val="tx1">
                    <a:lumMod val="50000"/>
                  </a:schemeClr>
                </a:solidFill>
              </a:rPr>
              <a:t>	</a:t>
            </a:r>
            <a:r>
              <a:rPr lang="en-US" sz="2000" dirty="0" smtClean="0">
                <a:solidFill>
                  <a:schemeClr val="tx1">
                    <a:lumMod val="50000"/>
                  </a:schemeClr>
                </a:solidFill>
              </a:rPr>
              <a:t>BLAST &amp; WU-BLAST</a:t>
            </a:r>
          </a:p>
          <a:p>
            <a:r>
              <a:rPr lang="en-US" sz="2000" dirty="0">
                <a:solidFill>
                  <a:schemeClr val="tx1">
                    <a:lumMod val="50000"/>
                  </a:schemeClr>
                </a:solidFill>
              </a:rPr>
              <a:t>	</a:t>
            </a:r>
            <a:r>
              <a:rPr lang="en-US" sz="2000" dirty="0" smtClean="0">
                <a:solidFill>
                  <a:schemeClr val="tx1">
                    <a:lumMod val="50000"/>
                  </a:schemeClr>
                </a:solidFill>
              </a:rPr>
              <a:t>Pattern/Motif Finders</a:t>
            </a:r>
          </a:p>
          <a:p>
            <a:r>
              <a:rPr lang="en-US" sz="2000" dirty="0">
                <a:solidFill>
                  <a:schemeClr val="tx1">
                    <a:lumMod val="50000"/>
                  </a:schemeClr>
                </a:solidFill>
              </a:rPr>
              <a:t>	</a:t>
            </a:r>
            <a:r>
              <a:rPr lang="en-US" sz="2000" dirty="0" smtClean="0">
                <a:solidFill>
                  <a:schemeClr val="tx1">
                    <a:lumMod val="50000"/>
                  </a:schemeClr>
                </a:solidFill>
              </a:rPr>
              <a:t>Expression / Array Clustering</a:t>
            </a:r>
            <a:endParaRPr lang="en-US" sz="2000" dirty="0">
              <a:solidFill>
                <a:schemeClr val="tx1">
                  <a:lumMod val="50000"/>
                </a:schemeClr>
              </a:solidFill>
            </a:endParaRPr>
          </a:p>
        </p:txBody>
      </p:sp>
      <p:sp>
        <p:nvSpPr>
          <p:cNvPr id="11" name="TextBox 10"/>
          <p:cNvSpPr txBox="1"/>
          <p:nvPr/>
        </p:nvSpPr>
        <p:spPr>
          <a:xfrm>
            <a:off x="279700" y="1568701"/>
            <a:ext cx="6465346" cy="2554545"/>
          </a:xfrm>
          <a:prstGeom prst="rect">
            <a:avLst/>
          </a:prstGeom>
          <a:noFill/>
        </p:spPr>
        <p:txBody>
          <a:bodyPr wrap="square" rtlCol="0">
            <a:spAutoFit/>
          </a:bodyPr>
          <a:lstStyle/>
          <a:p>
            <a:r>
              <a:rPr lang="en-US" sz="2000" i="1" dirty="0" smtClean="0">
                <a:solidFill>
                  <a:schemeClr val="tx1">
                    <a:lumMod val="50000"/>
                  </a:schemeClr>
                </a:solidFill>
              </a:rPr>
              <a:t>Data</a:t>
            </a:r>
          </a:p>
          <a:p>
            <a:r>
              <a:rPr lang="en-US" sz="2000" dirty="0">
                <a:solidFill>
                  <a:schemeClr val="tx1">
                    <a:lumMod val="50000"/>
                  </a:schemeClr>
                </a:solidFill>
              </a:rPr>
              <a:t>	</a:t>
            </a:r>
            <a:r>
              <a:rPr lang="en-US" sz="2000" dirty="0" smtClean="0">
                <a:solidFill>
                  <a:schemeClr val="tx1">
                    <a:lumMod val="50000"/>
                  </a:schemeClr>
                </a:solidFill>
              </a:rPr>
              <a:t>Genes </a:t>
            </a:r>
            <a:r>
              <a:rPr lang="en-US" sz="2000" dirty="0">
                <a:solidFill>
                  <a:schemeClr val="tx1">
                    <a:lumMod val="50000"/>
                  </a:schemeClr>
                </a:solidFill>
              </a:rPr>
              <a:t>-</a:t>
            </a:r>
            <a:r>
              <a:rPr lang="en-US" sz="2000" dirty="0" smtClean="0">
                <a:solidFill>
                  <a:schemeClr val="tx1">
                    <a:lumMod val="50000"/>
                  </a:schemeClr>
                </a:solidFill>
              </a:rPr>
              <a:t> Transcripts – Proteins - Genomes</a:t>
            </a:r>
          </a:p>
          <a:p>
            <a:r>
              <a:rPr lang="en-US" sz="2000" dirty="0">
                <a:solidFill>
                  <a:schemeClr val="tx1">
                    <a:lumMod val="50000"/>
                  </a:schemeClr>
                </a:solidFill>
              </a:rPr>
              <a:t>	</a:t>
            </a:r>
            <a:r>
              <a:rPr lang="en-US" sz="2000" dirty="0" smtClean="0">
                <a:solidFill>
                  <a:schemeClr val="tx1">
                    <a:lumMod val="50000"/>
                  </a:schemeClr>
                </a:solidFill>
              </a:rPr>
              <a:t>GO / PO</a:t>
            </a:r>
          </a:p>
          <a:p>
            <a:r>
              <a:rPr lang="en-US" sz="2000" dirty="0">
                <a:solidFill>
                  <a:schemeClr val="tx1">
                    <a:lumMod val="50000"/>
                  </a:schemeClr>
                </a:solidFill>
              </a:rPr>
              <a:t>	</a:t>
            </a:r>
            <a:r>
              <a:rPr lang="en-US" sz="2000" dirty="0" smtClean="0">
                <a:solidFill>
                  <a:schemeClr val="tx1">
                    <a:lumMod val="50000"/>
                  </a:schemeClr>
                </a:solidFill>
              </a:rPr>
              <a:t>Locus history</a:t>
            </a:r>
          </a:p>
          <a:p>
            <a:r>
              <a:rPr lang="en-US" sz="2000" dirty="0">
                <a:solidFill>
                  <a:schemeClr val="tx1">
                    <a:lumMod val="50000"/>
                  </a:schemeClr>
                </a:solidFill>
              </a:rPr>
              <a:t>	</a:t>
            </a:r>
            <a:r>
              <a:rPr lang="en-US" sz="2000" dirty="0" smtClean="0">
                <a:solidFill>
                  <a:schemeClr val="tx1">
                    <a:lumMod val="50000"/>
                  </a:schemeClr>
                </a:solidFill>
              </a:rPr>
              <a:t>Markers </a:t>
            </a:r>
          </a:p>
          <a:p>
            <a:r>
              <a:rPr lang="en-US" sz="2000" dirty="0">
                <a:solidFill>
                  <a:schemeClr val="tx1">
                    <a:lumMod val="50000"/>
                  </a:schemeClr>
                </a:solidFill>
              </a:rPr>
              <a:t>	</a:t>
            </a:r>
            <a:r>
              <a:rPr lang="en-US" sz="2000" dirty="0" smtClean="0">
                <a:solidFill>
                  <a:schemeClr val="tx1">
                    <a:lumMod val="50000"/>
                  </a:schemeClr>
                </a:solidFill>
              </a:rPr>
              <a:t>Array elements, expression, labs</a:t>
            </a:r>
          </a:p>
          <a:p>
            <a:r>
              <a:rPr lang="en-US" sz="2000" dirty="0">
                <a:solidFill>
                  <a:schemeClr val="tx1">
                    <a:lumMod val="50000"/>
                  </a:schemeClr>
                </a:solidFill>
              </a:rPr>
              <a:t>	</a:t>
            </a:r>
            <a:r>
              <a:rPr lang="en-US" sz="2000" dirty="0" smtClean="0">
                <a:solidFill>
                  <a:schemeClr val="tx1">
                    <a:lumMod val="50000"/>
                  </a:schemeClr>
                </a:solidFill>
              </a:rPr>
              <a:t>Protocols, Publications</a:t>
            </a:r>
          </a:p>
          <a:p>
            <a:r>
              <a:rPr lang="en-US" sz="2000" dirty="0" smtClean="0">
                <a:solidFill>
                  <a:schemeClr val="tx1">
                    <a:lumMod val="50000"/>
                  </a:schemeClr>
                </a:solidFill>
              </a:rPr>
              <a:t>	Seeds, Germplasm</a:t>
            </a:r>
            <a:r>
              <a:rPr lang="en-US" sz="2000" dirty="0">
                <a:solidFill>
                  <a:schemeClr val="tx1">
                    <a:lumMod val="50000"/>
                  </a:schemeClr>
                </a:solidFill>
              </a:rPr>
              <a:t>	</a:t>
            </a:r>
          </a:p>
        </p:txBody>
      </p:sp>
      <p:sp>
        <p:nvSpPr>
          <p:cNvPr id="12" name="TextBox 11"/>
          <p:cNvSpPr txBox="1"/>
          <p:nvPr/>
        </p:nvSpPr>
        <p:spPr>
          <a:xfrm>
            <a:off x="4426773" y="4103391"/>
            <a:ext cx="4636545" cy="2554545"/>
          </a:xfrm>
          <a:prstGeom prst="rect">
            <a:avLst/>
          </a:prstGeom>
          <a:noFill/>
        </p:spPr>
        <p:txBody>
          <a:bodyPr wrap="square" rtlCol="0">
            <a:spAutoFit/>
          </a:bodyPr>
          <a:lstStyle/>
          <a:p>
            <a:r>
              <a:rPr lang="en-US" sz="2000" i="1" dirty="0" smtClean="0">
                <a:solidFill>
                  <a:schemeClr val="tx1">
                    <a:lumMod val="50000"/>
                  </a:schemeClr>
                </a:solidFill>
              </a:rPr>
              <a:t>Portals</a:t>
            </a:r>
          </a:p>
          <a:p>
            <a:r>
              <a:rPr lang="en-US" sz="2000" dirty="0">
                <a:solidFill>
                  <a:schemeClr val="tx1">
                    <a:lumMod val="50000"/>
                  </a:schemeClr>
                </a:solidFill>
              </a:rPr>
              <a:t>	</a:t>
            </a:r>
            <a:r>
              <a:rPr lang="en-US" sz="2000" dirty="0" smtClean="0">
                <a:solidFill>
                  <a:schemeClr val="tx1">
                    <a:lumMod val="50000"/>
                  </a:schemeClr>
                </a:solidFill>
              </a:rPr>
              <a:t>Clone stocks</a:t>
            </a:r>
          </a:p>
          <a:p>
            <a:r>
              <a:rPr lang="en-US" sz="2000" dirty="0">
                <a:solidFill>
                  <a:schemeClr val="tx1">
                    <a:lumMod val="50000"/>
                  </a:schemeClr>
                </a:solidFill>
              </a:rPr>
              <a:t>	</a:t>
            </a:r>
            <a:r>
              <a:rPr lang="en-US" sz="2000" dirty="0" smtClean="0">
                <a:solidFill>
                  <a:schemeClr val="tx1">
                    <a:lumMod val="50000"/>
                  </a:schemeClr>
                </a:solidFill>
              </a:rPr>
              <a:t>Education</a:t>
            </a:r>
          </a:p>
          <a:p>
            <a:r>
              <a:rPr lang="en-US" sz="2000" dirty="0">
                <a:solidFill>
                  <a:schemeClr val="tx1">
                    <a:lumMod val="50000"/>
                  </a:schemeClr>
                </a:solidFill>
              </a:rPr>
              <a:t>	</a:t>
            </a:r>
            <a:r>
              <a:rPr lang="en-US" sz="2000" dirty="0" smtClean="0">
                <a:solidFill>
                  <a:schemeClr val="tx1">
                    <a:lumMod val="50000"/>
                  </a:schemeClr>
                </a:solidFill>
              </a:rPr>
              <a:t>Gene Expression</a:t>
            </a:r>
          </a:p>
          <a:p>
            <a:r>
              <a:rPr lang="en-US" sz="2000" dirty="0">
                <a:solidFill>
                  <a:schemeClr val="tx1">
                    <a:lumMod val="50000"/>
                  </a:schemeClr>
                </a:solidFill>
              </a:rPr>
              <a:t>	</a:t>
            </a:r>
            <a:r>
              <a:rPr lang="en-US" sz="2000" dirty="0" smtClean="0">
                <a:solidFill>
                  <a:schemeClr val="tx1">
                    <a:lumMod val="50000"/>
                  </a:schemeClr>
                </a:solidFill>
              </a:rPr>
              <a:t>Gene Annotation</a:t>
            </a:r>
          </a:p>
          <a:p>
            <a:r>
              <a:rPr lang="en-US" sz="2000" dirty="0">
                <a:solidFill>
                  <a:schemeClr val="tx1">
                    <a:lumMod val="50000"/>
                  </a:schemeClr>
                </a:solidFill>
              </a:rPr>
              <a:t>	</a:t>
            </a:r>
            <a:r>
              <a:rPr lang="en-US" sz="2000" dirty="0" smtClean="0">
                <a:solidFill>
                  <a:schemeClr val="tx1">
                    <a:lumMod val="50000"/>
                  </a:schemeClr>
                </a:solidFill>
              </a:rPr>
              <a:t>Metabolome</a:t>
            </a:r>
          </a:p>
          <a:p>
            <a:r>
              <a:rPr lang="en-US" sz="2000" dirty="0">
                <a:solidFill>
                  <a:schemeClr val="tx1">
                    <a:lumMod val="50000"/>
                  </a:schemeClr>
                </a:solidFill>
              </a:rPr>
              <a:t>	</a:t>
            </a:r>
            <a:r>
              <a:rPr lang="en-US" sz="2000" dirty="0" smtClean="0">
                <a:solidFill>
                  <a:schemeClr val="tx1">
                    <a:lumMod val="50000"/>
                  </a:schemeClr>
                </a:solidFill>
              </a:rPr>
              <a:t>Mutant (Genetics)</a:t>
            </a:r>
          </a:p>
          <a:p>
            <a:endParaRPr lang="en-US" sz="2000" dirty="0">
              <a:solidFill>
                <a:schemeClr val="tx1">
                  <a:lumMod val="50000"/>
                </a:schemeClr>
              </a:solidFill>
            </a:endParaRPr>
          </a:p>
        </p:txBody>
      </p:sp>
    </p:spTree>
    <p:extLst>
      <p:ext uri="{BB962C8B-B14F-4D97-AF65-F5344CB8AC3E}">
        <p14:creationId xmlns:p14="http://schemas.microsoft.com/office/powerpoint/2010/main" val="19018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AraPort</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araport.org</a:t>
            </a:r>
            <a:endParaRPr lang="en-US" sz="2400" dirty="0" smtClean="0">
              <a:solidFill>
                <a:schemeClr val="bg1"/>
              </a:solidFill>
              <a:latin typeface="+mj-lt"/>
            </a:endParaRPr>
          </a:p>
        </p:txBody>
      </p:sp>
      <p:sp>
        <p:nvSpPr>
          <p:cNvPr id="6" name="TextBox 5"/>
          <p:cNvSpPr txBox="1"/>
          <p:nvPr/>
        </p:nvSpPr>
        <p:spPr>
          <a:xfrm>
            <a:off x="0" y="1126891"/>
            <a:ext cx="6131859" cy="461665"/>
          </a:xfrm>
          <a:prstGeom prst="rect">
            <a:avLst/>
          </a:prstGeom>
          <a:noFill/>
        </p:spPr>
        <p:txBody>
          <a:bodyPr wrap="square" rtlCol="0">
            <a:spAutoFit/>
          </a:bodyPr>
          <a:lstStyle/>
          <a:p>
            <a:r>
              <a:rPr lang="en-US" sz="2400" dirty="0" smtClean="0">
                <a:solidFill>
                  <a:schemeClr val="tx1">
                    <a:lumMod val="50000"/>
                  </a:schemeClr>
                </a:solidFill>
              </a:rPr>
              <a:t>Next-Gen Portal for Arabidopsis</a:t>
            </a:r>
            <a:endParaRPr lang="en-US" sz="2400" dirty="0">
              <a:solidFill>
                <a:schemeClr val="tx1">
                  <a:lumMod val="50000"/>
                </a:schemeClr>
              </a:solidFill>
            </a:endParaRPr>
          </a:p>
        </p:txBody>
      </p:sp>
      <p:sp>
        <p:nvSpPr>
          <p:cNvPr id="10" name="TextBox 9"/>
          <p:cNvSpPr txBox="1"/>
          <p:nvPr/>
        </p:nvSpPr>
        <p:spPr>
          <a:xfrm>
            <a:off x="279700" y="3563849"/>
            <a:ext cx="4636545" cy="3170099"/>
          </a:xfrm>
          <a:prstGeom prst="rect">
            <a:avLst/>
          </a:prstGeom>
          <a:noFill/>
        </p:spPr>
        <p:txBody>
          <a:bodyPr wrap="square" rtlCol="0">
            <a:spAutoFit/>
          </a:bodyPr>
          <a:lstStyle/>
          <a:p>
            <a:r>
              <a:rPr lang="en-US" sz="2000" i="1" dirty="0" smtClean="0">
                <a:solidFill>
                  <a:schemeClr val="tx1">
                    <a:lumMod val="50000"/>
                  </a:schemeClr>
                </a:solidFill>
              </a:rPr>
              <a:t>Tools</a:t>
            </a:r>
          </a:p>
          <a:p>
            <a:r>
              <a:rPr lang="en-US" sz="2000" i="1" dirty="0">
                <a:solidFill>
                  <a:schemeClr val="tx1">
                    <a:lumMod val="50000"/>
                  </a:schemeClr>
                </a:solidFill>
              </a:rPr>
              <a:t>	</a:t>
            </a:r>
            <a:r>
              <a:rPr lang="en-US" sz="2000" dirty="0" err="1" smtClean="0">
                <a:solidFill>
                  <a:schemeClr val="tx1">
                    <a:lumMod val="50000"/>
                  </a:schemeClr>
                </a:solidFill>
              </a:rPr>
              <a:t>JBrowse</a:t>
            </a:r>
            <a:endParaRPr lang="en-US" sz="2000" dirty="0" smtClean="0">
              <a:solidFill>
                <a:schemeClr val="tx1">
                  <a:lumMod val="50000"/>
                </a:schemeClr>
              </a:solidFill>
            </a:endParaRPr>
          </a:p>
          <a:p>
            <a:r>
              <a:rPr lang="en-US" sz="2000" dirty="0">
                <a:solidFill>
                  <a:schemeClr val="tx1">
                    <a:lumMod val="50000"/>
                  </a:schemeClr>
                </a:solidFill>
              </a:rPr>
              <a:t>	</a:t>
            </a:r>
            <a:r>
              <a:rPr lang="en-US" sz="2000" dirty="0" smtClean="0">
                <a:solidFill>
                  <a:schemeClr val="tx1">
                    <a:lumMod val="50000"/>
                  </a:schemeClr>
                </a:solidFill>
              </a:rPr>
              <a:t>App Store</a:t>
            </a:r>
          </a:p>
          <a:p>
            <a:r>
              <a:rPr lang="en-US" sz="2000" dirty="0" smtClean="0">
                <a:solidFill>
                  <a:schemeClr val="tx1">
                    <a:lumMod val="50000"/>
                  </a:schemeClr>
                </a:solidFill>
              </a:rPr>
              <a:t>		20+ apps </a:t>
            </a:r>
          </a:p>
          <a:p>
            <a:r>
              <a:rPr lang="en-US" sz="2000" dirty="0">
                <a:solidFill>
                  <a:schemeClr val="tx1">
                    <a:lumMod val="50000"/>
                  </a:schemeClr>
                </a:solidFill>
              </a:rPr>
              <a:t>	</a:t>
            </a:r>
            <a:r>
              <a:rPr lang="en-US" sz="2000" dirty="0" smtClean="0">
                <a:solidFill>
                  <a:schemeClr val="tx1">
                    <a:lumMod val="50000"/>
                  </a:schemeClr>
                </a:solidFill>
              </a:rPr>
              <a:t>	sequence tree views</a:t>
            </a:r>
          </a:p>
          <a:p>
            <a:r>
              <a:rPr lang="en-US" sz="2000" dirty="0">
                <a:solidFill>
                  <a:schemeClr val="tx1">
                    <a:lumMod val="50000"/>
                  </a:schemeClr>
                </a:solidFill>
              </a:rPr>
              <a:t>	</a:t>
            </a:r>
            <a:r>
              <a:rPr lang="en-US" sz="2000" dirty="0" smtClean="0">
                <a:solidFill>
                  <a:schemeClr val="tx1">
                    <a:lumMod val="50000"/>
                  </a:schemeClr>
                </a:solidFill>
              </a:rPr>
              <a:t>	search</a:t>
            </a:r>
          </a:p>
          <a:p>
            <a:r>
              <a:rPr lang="en-US" sz="2000" dirty="0">
                <a:solidFill>
                  <a:schemeClr val="tx1">
                    <a:lumMod val="50000"/>
                  </a:schemeClr>
                </a:solidFill>
              </a:rPr>
              <a:t>	</a:t>
            </a:r>
            <a:r>
              <a:rPr lang="en-US" sz="2000" dirty="0" smtClean="0">
                <a:solidFill>
                  <a:schemeClr val="tx1">
                    <a:lumMod val="50000"/>
                  </a:schemeClr>
                </a:solidFill>
              </a:rPr>
              <a:t>	phosphorylation</a:t>
            </a:r>
          </a:p>
          <a:p>
            <a:r>
              <a:rPr lang="en-US" sz="2000" dirty="0">
                <a:solidFill>
                  <a:schemeClr val="tx1">
                    <a:lumMod val="50000"/>
                  </a:schemeClr>
                </a:solidFill>
              </a:rPr>
              <a:t>	</a:t>
            </a:r>
            <a:r>
              <a:rPr lang="en-US" sz="2000" dirty="0" smtClean="0">
                <a:solidFill>
                  <a:schemeClr val="tx1">
                    <a:lumMod val="50000"/>
                  </a:schemeClr>
                </a:solidFill>
              </a:rPr>
              <a:t>	interactions</a:t>
            </a:r>
          </a:p>
          <a:p>
            <a:r>
              <a:rPr lang="en-US" sz="2000" dirty="0">
                <a:solidFill>
                  <a:schemeClr val="tx1">
                    <a:lumMod val="50000"/>
                  </a:schemeClr>
                </a:solidFill>
              </a:rPr>
              <a:t>	</a:t>
            </a:r>
            <a:r>
              <a:rPr lang="en-US" sz="2000" dirty="0" smtClean="0">
                <a:solidFill>
                  <a:schemeClr val="tx1">
                    <a:lumMod val="50000"/>
                  </a:schemeClr>
                </a:solidFill>
              </a:rPr>
              <a:t>	BLAST+</a:t>
            </a:r>
          </a:p>
          <a:p>
            <a:r>
              <a:rPr lang="en-US" sz="2000" dirty="0">
                <a:solidFill>
                  <a:schemeClr val="tx1">
                    <a:lumMod val="50000"/>
                  </a:schemeClr>
                </a:solidFill>
              </a:rPr>
              <a:t>	</a:t>
            </a:r>
            <a:r>
              <a:rPr lang="en-US" sz="2000" dirty="0" smtClean="0">
                <a:solidFill>
                  <a:schemeClr val="tx1">
                    <a:lumMod val="50000"/>
                  </a:schemeClr>
                </a:solidFill>
              </a:rPr>
              <a:t>	</a:t>
            </a:r>
            <a:endParaRPr lang="en-US" sz="2000" dirty="0">
              <a:solidFill>
                <a:schemeClr val="tx1">
                  <a:lumMod val="50000"/>
                </a:schemeClr>
              </a:solidFill>
            </a:endParaRPr>
          </a:p>
        </p:txBody>
      </p:sp>
      <p:sp>
        <p:nvSpPr>
          <p:cNvPr id="11" name="TextBox 10"/>
          <p:cNvSpPr txBox="1"/>
          <p:nvPr/>
        </p:nvSpPr>
        <p:spPr>
          <a:xfrm>
            <a:off x="279700" y="1568701"/>
            <a:ext cx="6465346" cy="1323439"/>
          </a:xfrm>
          <a:prstGeom prst="rect">
            <a:avLst/>
          </a:prstGeom>
          <a:noFill/>
        </p:spPr>
        <p:txBody>
          <a:bodyPr wrap="square" rtlCol="0">
            <a:spAutoFit/>
          </a:bodyPr>
          <a:lstStyle/>
          <a:p>
            <a:r>
              <a:rPr lang="en-US" sz="2000" i="1" dirty="0" smtClean="0">
                <a:solidFill>
                  <a:schemeClr val="tx1">
                    <a:lumMod val="50000"/>
                  </a:schemeClr>
                </a:solidFill>
              </a:rPr>
              <a:t>Data</a:t>
            </a:r>
          </a:p>
          <a:p>
            <a:r>
              <a:rPr lang="en-US" sz="2000" dirty="0">
                <a:solidFill>
                  <a:schemeClr val="tx1">
                    <a:lumMod val="50000"/>
                  </a:schemeClr>
                </a:solidFill>
              </a:rPr>
              <a:t>	</a:t>
            </a:r>
            <a:r>
              <a:rPr lang="en-US" sz="2000" dirty="0" smtClean="0">
                <a:solidFill>
                  <a:schemeClr val="tx1">
                    <a:lumMod val="50000"/>
                  </a:schemeClr>
                </a:solidFill>
              </a:rPr>
              <a:t>TAIR 10 Genes </a:t>
            </a:r>
            <a:r>
              <a:rPr lang="en-US" sz="2000" dirty="0">
                <a:solidFill>
                  <a:schemeClr val="tx1">
                    <a:lumMod val="50000"/>
                  </a:schemeClr>
                </a:solidFill>
              </a:rPr>
              <a:t>-</a:t>
            </a:r>
            <a:r>
              <a:rPr lang="en-US" sz="2000" dirty="0" smtClean="0">
                <a:solidFill>
                  <a:schemeClr val="tx1">
                    <a:lumMod val="50000"/>
                  </a:schemeClr>
                </a:solidFill>
              </a:rPr>
              <a:t> Transcripts – Proteins - Genomes</a:t>
            </a:r>
          </a:p>
          <a:p>
            <a:r>
              <a:rPr lang="en-US" sz="2000" dirty="0">
                <a:solidFill>
                  <a:schemeClr val="tx1">
                    <a:lumMod val="50000"/>
                  </a:schemeClr>
                </a:solidFill>
              </a:rPr>
              <a:t>	</a:t>
            </a:r>
            <a:r>
              <a:rPr lang="en-US" sz="2000" dirty="0" err="1" smtClean="0">
                <a:solidFill>
                  <a:schemeClr val="tx1">
                    <a:lumMod val="50000"/>
                  </a:schemeClr>
                </a:solidFill>
              </a:rPr>
              <a:t>Araport</a:t>
            </a:r>
            <a:r>
              <a:rPr lang="en-US" sz="2000" dirty="0" smtClean="0">
                <a:solidFill>
                  <a:schemeClr val="tx1">
                    <a:lumMod val="50000"/>
                  </a:schemeClr>
                </a:solidFill>
              </a:rPr>
              <a:t> 11</a:t>
            </a:r>
          </a:p>
          <a:p>
            <a:r>
              <a:rPr lang="en-US" sz="2000" dirty="0" smtClean="0">
                <a:solidFill>
                  <a:schemeClr val="tx1">
                    <a:lumMod val="50000"/>
                  </a:schemeClr>
                </a:solidFill>
              </a:rPr>
              <a:t>	Live community annotation</a:t>
            </a:r>
          </a:p>
        </p:txBody>
      </p:sp>
      <p:pic>
        <p:nvPicPr>
          <p:cNvPr id="3" name="Picture 2"/>
          <p:cNvPicPr>
            <a:picLocks noChangeAspect="1"/>
          </p:cNvPicPr>
          <p:nvPr/>
        </p:nvPicPr>
        <p:blipFill>
          <a:blip r:embed="rId3"/>
          <a:stretch>
            <a:fillRect/>
          </a:stretch>
        </p:blipFill>
        <p:spPr>
          <a:xfrm>
            <a:off x="6001293" y="803159"/>
            <a:ext cx="3142707" cy="991248"/>
          </a:xfrm>
          <a:prstGeom prst="rect">
            <a:avLst/>
          </a:prstGeom>
        </p:spPr>
      </p:pic>
      <p:pic>
        <p:nvPicPr>
          <p:cNvPr id="4" name="Picture 3"/>
          <p:cNvPicPr>
            <a:picLocks noChangeAspect="1"/>
          </p:cNvPicPr>
          <p:nvPr/>
        </p:nvPicPr>
        <p:blipFill>
          <a:blip r:embed="rId4"/>
          <a:stretch>
            <a:fillRect/>
          </a:stretch>
        </p:blipFill>
        <p:spPr>
          <a:xfrm>
            <a:off x="3576919" y="3118051"/>
            <a:ext cx="5399570" cy="3502798"/>
          </a:xfrm>
          <a:prstGeom prst="rect">
            <a:avLst/>
          </a:prstGeom>
        </p:spPr>
      </p:pic>
    </p:spTree>
    <p:extLst>
      <p:ext uri="{BB962C8B-B14F-4D97-AF65-F5344CB8AC3E}">
        <p14:creationId xmlns:p14="http://schemas.microsoft.com/office/powerpoint/2010/main" val="255496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55000"/>
          </a:blip>
          <a:stretch>
            <a:fillRect/>
          </a:stretch>
        </p:blipFill>
        <p:spPr>
          <a:xfrm>
            <a:off x="0" y="0"/>
            <a:ext cx="9144000" cy="6858000"/>
          </a:xfrm>
          <a:prstGeom prst="rect">
            <a:avLst/>
          </a:prstGeom>
        </p:spPr>
      </p:pic>
      <p:sp>
        <p:nvSpPr>
          <p:cNvPr id="4" name="TextBox 3"/>
          <p:cNvSpPr txBox="1"/>
          <p:nvPr/>
        </p:nvSpPr>
        <p:spPr>
          <a:xfrm>
            <a:off x="464458" y="369816"/>
            <a:ext cx="8447314" cy="1569660"/>
          </a:xfrm>
          <a:prstGeom prst="rect">
            <a:avLst/>
          </a:prstGeom>
          <a:solidFill>
            <a:schemeClr val="tx1">
              <a:lumMod val="50000"/>
              <a:alpha val="76000"/>
            </a:schemeClr>
          </a:solidFill>
        </p:spPr>
        <p:txBody>
          <a:bodyPr wrap="square" rtlCol="0">
            <a:spAutoFit/>
          </a:bodyPr>
          <a:lstStyle/>
          <a:p>
            <a:pPr algn="ctr">
              <a:lnSpc>
                <a:spcPct val="150000"/>
              </a:lnSpc>
            </a:pPr>
            <a:r>
              <a:rPr lang="en-US" sz="3200" dirty="0" smtClean="0">
                <a:solidFill>
                  <a:schemeClr val="bg1"/>
                </a:solidFill>
                <a:latin typeface="+mj-lt"/>
              </a:rPr>
              <a:t>Genome Assembly and Annotation</a:t>
            </a:r>
          </a:p>
          <a:p>
            <a:pPr algn="ctr">
              <a:lnSpc>
                <a:spcPct val="150000"/>
              </a:lnSpc>
            </a:pPr>
            <a:r>
              <a:rPr lang="en-US" sz="3200" dirty="0" smtClean="0">
                <a:solidFill>
                  <a:schemeClr val="bg1"/>
                </a:solidFill>
                <a:latin typeface="+mj-lt"/>
              </a:rPr>
              <a:t>Best Practices, Best Tools</a:t>
            </a:r>
            <a:endParaRPr lang="en-US" sz="3200" dirty="0">
              <a:solidFill>
                <a:schemeClr val="bg1"/>
              </a:solidFill>
              <a:latin typeface="+mj-lt"/>
            </a:endParaRPr>
          </a:p>
        </p:txBody>
      </p:sp>
    </p:spTree>
    <p:extLst>
      <p:ext uri="{BB962C8B-B14F-4D97-AF65-F5344CB8AC3E}">
        <p14:creationId xmlns:p14="http://schemas.microsoft.com/office/powerpoint/2010/main" val="106439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914399" y="2823473"/>
            <a:ext cx="4833258" cy="5539978"/>
          </a:xfrm>
          <a:prstGeom prst="rect">
            <a:avLst/>
          </a:prstGeom>
          <a:noFill/>
        </p:spPr>
        <p:txBody>
          <a:bodyPr wrap="square" rtlCol="0">
            <a:spAutoFit/>
          </a:bodyPr>
          <a:lstStyle/>
          <a:p>
            <a:r>
              <a:rPr lang="en-US" sz="2800" dirty="0" smtClean="0">
                <a:solidFill>
                  <a:schemeClr val="tx1">
                    <a:lumMod val="50000"/>
                  </a:schemeClr>
                </a:solidFill>
              </a:rPr>
              <a:t>Theory</a:t>
            </a:r>
          </a:p>
          <a:p>
            <a:r>
              <a:rPr lang="en-US" sz="2800" dirty="0">
                <a:solidFill>
                  <a:schemeClr val="tx1">
                    <a:lumMod val="50000"/>
                  </a:schemeClr>
                </a:solidFill>
              </a:rPr>
              <a:t>	</a:t>
            </a:r>
            <a:r>
              <a:rPr lang="en-US" sz="2800" dirty="0" smtClean="0">
                <a:solidFill>
                  <a:schemeClr val="tx1">
                    <a:lumMod val="50000"/>
                  </a:schemeClr>
                </a:solidFill>
              </a:rPr>
              <a:t>Sequence Types</a:t>
            </a:r>
          </a:p>
          <a:p>
            <a:r>
              <a:rPr lang="en-US" sz="2800" dirty="0">
                <a:solidFill>
                  <a:schemeClr val="tx1">
                    <a:lumMod val="50000"/>
                  </a:schemeClr>
                </a:solidFill>
              </a:rPr>
              <a:t>	</a:t>
            </a:r>
            <a:r>
              <a:rPr lang="en-US" sz="2800" dirty="0" smtClean="0">
                <a:solidFill>
                  <a:schemeClr val="tx1">
                    <a:lumMod val="50000"/>
                  </a:schemeClr>
                </a:solidFill>
              </a:rPr>
              <a:t>Algorithm Basics</a:t>
            </a:r>
          </a:p>
          <a:p>
            <a:r>
              <a:rPr lang="en-US" sz="2800" dirty="0">
                <a:solidFill>
                  <a:schemeClr val="tx1">
                    <a:lumMod val="50000"/>
                  </a:schemeClr>
                </a:solidFill>
              </a:rPr>
              <a:t>	</a:t>
            </a:r>
            <a:r>
              <a:rPr lang="en-US" sz="2800" dirty="0" smtClean="0">
                <a:solidFill>
                  <a:schemeClr val="tx1">
                    <a:lumMod val="50000"/>
                  </a:schemeClr>
                </a:solidFill>
              </a:rPr>
              <a:t>Assessing an Assembly</a:t>
            </a:r>
          </a:p>
          <a:p>
            <a:endParaRPr lang="en-US" sz="2800" dirty="0">
              <a:solidFill>
                <a:schemeClr val="tx1">
                  <a:lumMod val="50000"/>
                </a:schemeClr>
              </a:solidFill>
            </a:endParaRPr>
          </a:p>
          <a:p>
            <a:r>
              <a:rPr lang="en-US" sz="2800" dirty="0" smtClean="0">
                <a:solidFill>
                  <a:schemeClr val="tx1">
                    <a:lumMod val="50000"/>
                  </a:schemeClr>
                </a:solidFill>
              </a:rPr>
              <a:t>Tools</a:t>
            </a:r>
          </a:p>
          <a:p>
            <a:r>
              <a:rPr lang="en-US" sz="2800" dirty="0">
                <a:solidFill>
                  <a:schemeClr val="tx1">
                    <a:lumMod val="50000"/>
                  </a:schemeClr>
                </a:solidFill>
              </a:rPr>
              <a:t>	</a:t>
            </a:r>
            <a:r>
              <a:rPr lang="en-US" sz="2800" dirty="0" smtClean="0">
                <a:solidFill>
                  <a:schemeClr val="tx1">
                    <a:lumMod val="50000"/>
                  </a:schemeClr>
                </a:solidFill>
              </a:rPr>
              <a:t>For Assembly</a:t>
            </a:r>
          </a:p>
          <a:p>
            <a:r>
              <a:rPr lang="en-US" sz="2800" dirty="0">
                <a:solidFill>
                  <a:schemeClr val="tx1">
                    <a:lumMod val="50000"/>
                  </a:schemeClr>
                </a:solidFill>
              </a:rPr>
              <a:t>	</a:t>
            </a:r>
            <a:r>
              <a:rPr lang="en-US" sz="2800" dirty="0" smtClean="0">
                <a:solidFill>
                  <a:schemeClr val="tx1">
                    <a:lumMod val="50000"/>
                  </a:schemeClr>
                </a:solidFill>
              </a:rPr>
              <a:t>For Assessment</a:t>
            </a:r>
          </a:p>
          <a:p>
            <a:r>
              <a:rPr lang="en-US" sz="2800" dirty="0">
                <a:solidFill>
                  <a:schemeClr val="tx1">
                    <a:lumMod val="50000"/>
                  </a:schemeClr>
                </a:solidFill>
              </a:rPr>
              <a:t>	</a:t>
            </a:r>
            <a:r>
              <a:rPr lang="en-US" sz="2800" dirty="0" smtClean="0">
                <a:solidFill>
                  <a:schemeClr val="tx1">
                    <a:lumMod val="50000"/>
                  </a:schemeClr>
                </a:solidFill>
              </a:rPr>
              <a:t>For Annotation</a:t>
            </a:r>
          </a:p>
          <a:p>
            <a:endParaRPr lang="en-US" sz="2800" dirty="0">
              <a:solidFill>
                <a:schemeClr val="tx1">
                  <a:lumMod val="50000"/>
                </a:schemeClr>
              </a:solidFill>
            </a:endParaRP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develop a strategy for performing a genome assembly and assessing its quality </a:t>
            </a:r>
            <a:endParaRPr lang="en-US" sz="2800" dirty="0">
              <a:solidFill>
                <a:schemeClr val="tx1">
                  <a:lumMod val="50000"/>
                </a:schemeClr>
              </a:solidFill>
            </a:endParaRPr>
          </a:p>
        </p:txBody>
      </p:sp>
    </p:spTree>
    <p:extLst>
      <p:ext uri="{BB962C8B-B14F-4D97-AF65-F5344CB8AC3E}">
        <p14:creationId xmlns:p14="http://schemas.microsoft.com/office/powerpoint/2010/main" val="30641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69" t="44622" r="14869" b="40596"/>
          <a:stretch/>
        </p:blipFill>
        <p:spPr bwMode="auto">
          <a:xfrm>
            <a:off x="2265342" y="2309092"/>
            <a:ext cx="6697676" cy="15517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91" t="76595" r="10107" b="6926"/>
          <a:stretch/>
        </p:blipFill>
        <p:spPr bwMode="auto">
          <a:xfrm>
            <a:off x="2489200" y="4657588"/>
            <a:ext cx="6459488" cy="15492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Sequencing</a:t>
            </a:r>
            <a:endParaRPr lang="en-US" sz="2800" dirty="0">
              <a:solidFill>
                <a:schemeClr val="bg1"/>
              </a:solidFill>
              <a:latin typeface="+mj-lt"/>
            </a:endParaRPr>
          </a:p>
        </p:txBody>
      </p:sp>
      <p:sp>
        <p:nvSpPr>
          <p:cNvPr id="2" name="TextBox 1"/>
          <p:cNvSpPr txBox="1"/>
          <p:nvPr/>
        </p:nvSpPr>
        <p:spPr>
          <a:xfrm>
            <a:off x="397163" y="1136073"/>
            <a:ext cx="2669309" cy="923330"/>
          </a:xfrm>
          <a:prstGeom prst="rect">
            <a:avLst/>
          </a:prstGeom>
          <a:noFill/>
        </p:spPr>
        <p:txBody>
          <a:bodyPr wrap="square" rtlCol="0">
            <a:spAutoFit/>
          </a:bodyPr>
          <a:lstStyle/>
          <a:p>
            <a:r>
              <a:rPr lang="en-US" dirty="0" smtClean="0">
                <a:solidFill>
                  <a:schemeClr val="tx1">
                    <a:lumMod val="50000"/>
                  </a:schemeClr>
                </a:solidFill>
              </a:rPr>
              <a:t>Two major kinds</a:t>
            </a:r>
          </a:p>
          <a:p>
            <a:r>
              <a:rPr lang="en-US" dirty="0">
                <a:solidFill>
                  <a:schemeClr val="tx1">
                    <a:lumMod val="50000"/>
                  </a:schemeClr>
                </a:solidFill>
              </a:rPr>
              <a:t>	</a:t>
            </a:r>
            <a:r>
              <a:rPr lang="en-US" dirty="0" smtClean="0">
                <a:solidFill>
                  <a:schemeClr val="tx1">
                    <a:lumMod val="50000"/>
                  </a:schemeClr>
                </a:solidFill>
              </a:rPr>
              <a:t>- Illumina</a:t>
            </a:r>
          </a:p>
          <a:p>
            <a:r>
              <a:rPr lang="en-US" dirty="0">
                <a:solidFill>
                  <a:schemeClr val="tx1">
                    <a:lumMod val="50000"/>
                  </a:schemeClr>
                </a:solidFill>
              </a:rPr>
              <a:t>	</a:t>
            </a:r>
            <a:r>
              <a:rPr lang="en-US" dirty="0" smtClean="0">
                <a:solidFill>
                  <a:schemeClr val="tx1">
                    <a:lumMod val="50000"/>
                  </a:schemeClr>
                </a:solidFill>
              </a:rPr>
              <a:t>- Pacific </a:t>
            </a:r>
            <a:r>
              <a:rPr lang="en-US" dirty="0" err="1" smtClean="0">
                <a:solidFill>
                  <a:schemeClr val="tx1">
                    <a:lumMod val="50000"/>
                  </a:schemeClr>
                </a:solidFill>
              </a:rPr>
              <a:t>BioSciences</a:t>
            </a:r>
            <a:endParaRPr lang="en-US" dirty="0">
              <a:solidFill>
                <a:schemeClr val="tx1">
                  <a:lumMod val="50000"/>
                </a:schemeClr>
              </a:solidFill>
            </a:endParaRPr>
          </a:p>
        </p:txBody>
      </p:sp>
      <p:sp>
        <p:nvSpPr>
          <p:cNvPr id="5" name="TextBox 4"/>
          <p:cNvSpPr txBox="1"/>
          <p:nvPr/>
        </p:nvSpPr>
        <p:spPr>
          <a:xfrm>
            <a:off x="147781" y="2722479"/>
            <a:ext cx="2512291" cy="646331"/>
          </a:xfrm>
          <a:prstGeom prst="rect">
            <a:avLst/>
          </a:prstGeom>
          <a:noFill/>
        </p:spPr>
        <p:txBody>
          <a:bodyPr wrap="square" rtlCol="0">
            <a:spAutoFit/>
          </a:bodyPr>
          <a:lstStyle/>
          <a:p>
            <a:r>
              <a:rPr lang="en-US" dirty="0" smtClean="0"/>
              <a:t>Illumina</a:t>
            </a:r>
          </a:p>
          <a:p>
            <a:r>
              <a:rPr lang="en-US" dirty="0" smtClean="0"/>
              <a:t>Sequence by Synthesis</a:t>
            </a:r>
            <a:endParaRPr lang="en-US" dirty="0"/>
          </a:p>
        </p:txBody>
      </p:sp>
      <p:sp>
        <p:nvSpPr>
          <p:cNvPr id="7" name="TextBox 6"/>
          <p:cNvSpPr txBox="1"/>
          <p:nvPr/>
        </p:nvSpPr>
        <p:spPr>
          <a:xfrm>
            <a:off x="147781" y="4546661"/>
            <a:ext cx="2755173" cy="646331"/>
          </a:xfrm>
          <a:prstGeom prst="rect">
            <a:avLst/>
          </a:prstGeom>
          <a:noFill/>
        </p:spPr>
        <p:txBody>
          <a:bodyPr wrap="square" rtlCol="0">
            <a:spAutoFit/>
          </a:bodyPr>
          <a:lstStyle/>
          <a:p>
            <a:r>
              <a:rPr lang="en-US" dirty="0" err="1" smtClean="0"/>
              <a:t>PacBio</a:t>
            </a:r>
            <a:endParaRPr lang="en-US" dirty="0" smtClean="0"/>
          </a:p>
          <a:p>
            <a:r>
              <a:rPr lang="en-US" dirty="0" smtClean="0"/>
              <a:t>Single Molecule Real Time</a:t>
            </a:r>
            <a:endParaRPr lang="en-US" dirty="0"/>
          </a:p>
        </p:txBody>
      </p:sp>
    </p:spTree>
    <p:extLst>
      <p:ext uri="{BB962C8B-B14F-4D97-AF65-F5344CB8AC3E}">
        <p14:creationId xmlns:p14="http://schemas.microsoft.com/office/powerpoint/2010/main" val="1073761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Paired-end and Mate Paired Reads</a:t>
            </a:r>
          </a:p>
        </p:txBody>
      </p:sp>
      <p:sp>
        <p:nvSpPr>
          <p:cNvPr id="10" name="TextBox 9"/>
          <p:cNvSpPr txBox="1"/>
          <p:nvPr/>
        </p:nvSpPr>
        <p:spPr>
          <a:xfrm>
            <a:off x="439192" y="1047539"/>
            <a:ext cx="3227644" cy="923330"/>
          </a:xfrm>
          <a:prstGeom prst="rect">
            <a:avLst/>
          </a:prstGeom>
          <a:noFill/>
        </p:spPr>
        <p:txBody>
          <a:bodyPr wrap="square" rtlCol="0">
            <a:spAutoFit/>
          </a:bodyPr>
          <a:lstStyle/>
          <a:p>
            <a:r>
              <a:rPr lang="en-US" dirty="0" smtClean="0">
                <a:solidFill>
                  <a:schemeClr val="tx1">
                    <a:lumMod val="50000"/>
                  </a:schemeClr>
                </a:solidFill>
              </a:rPr>
              <a:t>Paired End</a:t>
            </a:r>
          </a:p>
          <a:p>
            <a:r>
              <a:rPr lang="en-US" dirty="0" smtClean="0">
                <a:solidFill>
                  <a:schemeClr val="tx1">
                    <a:lumMod val="50000"/>
                  </a:schemeClr>
                </a:solidFill>
              </a:rPr>
              <a:t>Read both ends of the molecule</a:t>
            </a:r>
          </a:p>
          <a:p>
            <a:r>
              <a:rPr lang="en-US" dirty="0" smtClean="0">
                <a:solidFill>
                  <a:schemeClr val="tx1">
                    <a:lumMod val="50000"/>
                  </a:schemeClr>
                </a:solidFill>
              </a:rPr>
              <a:t>Separated by ~ 500 </a:t>
            </a:r>
            <a:r>
              <a:rPr lang="en-US" dirty="0" err="1" smtClean="0">
                <a:solidFill>
                  <a:schemeClr val="tx1">
                    <a:lumMod val="50000"/>
                  </a:schemeClr>
                </a:solidFill>
              </a:rPr>
              <a:t>bp</a:t>
            </a:r>
            <a:endParaRPr lang="en-US" dirty="0" smtClean="0">
              <a:solidFill>
                <a:schemeClr val="tx1">
                  <a:lumMod val="50000"/>
                </a:schemeClr>
              </a:solidFill>
            </a:endParaRPr>
          </a:p>
        </p:txBody>
      </p:sp>
      <p:cxnSp>
        <p:nvCxnSpPr>
          <p:cNvPr id="4" name="Straight Connector 3"/>
          <p:cNvCxnSpPr/>
          <p:nvPr/>
        </p:nvCxnSpPr>
        <p:spPr>
          <a:xfrm>
            <a:off x="979055" y="2586182"/>
            <a:ext cx="6761018" cy="18473"/>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a:srcRect t="1159"/>
          <a:stretch/>
        </p:blipFill>
        <p:spPr>
          <a:xfrm>
            <a:off x="439192" y="4124036"/>
            <a:ext cx="7523574" cy="2733964"/>
          </a:xfrm>
          <a:prstGeom prst="rect">
            <a:avLst/>
          </a:prstGeom>
        </p:spPr>
      </p:pic>
      <p:sp>
        <p:nvSpPr>
          <p:cNvPr id="8" name="TextBox 7"/>
          <p:cNvSpPr txBox="1"/>
          <p:nvPr/>
        </p:nvSpPr>
        <p:spPr>
          <a:xfrm>
            <a:off x="540792" y="2965691"/>
            <a:ext cx="3920372" cy="923330"/>
          </a:xfrm>
          <a:prstGeom prst="rect">
            <a:avLst/>
          </a:prstGeom>
          <a:noFill/>
        </p:spPr>
        <p:txBody>
          <a:bodyPr wrap="square" rtlCol="0">
            <a:spAutoFit/>
          </a:bodyPr>
          <a:lstStyle/>
          <a:p>
            <a:r>
              <a:rPr lang="en-US" dirty="0" smtClean="0">
                <a:solidFill>
                  <a:schemeClr val="tx1">
                    <a:lumMod val="50000"/>
                  </a:schemeClr>
                </a:solidFill>
              </a:rPr>
              <a:t>Mate Pair</a:t>
            </a:r>
          </a:p>
          <a:p>
            <a:r>
              <a:rPr lang="en-US" dirty="0" smtClean="0">
                <a:solidFill>
                  <a:schemeClr val="tx1">
                    <a:lumMod val="50000"/>
                  </a:schemeClr>
                </a:solidFill>
              </a:rPr>
              <a:t>Circularize long molecules (1-10kbp)</a:t>
            </a:r>
          </a:p>
          <a:p>
            <a:r>
              <a:rPr lang="en-US" dirty="0" smtClean="0">
                <a:solidFill>
                  <a:schemeClr val="tx1">
                    <a:lumMod val="50000"/>
                  </a:schemeClr>
                </a:solidFill>
              </a:rPr>
              <a:t>Shear into fragments then sequence</a:t>
            </a:r>
          </a:p>
        </p:txBody>
      </p:sp>
      <p:cxnSp>
        <p:nvCxnSpPr>
          <p:cNvPr id="7" name="Straight Arrow Connector 6"/>
          <p:cNvCxnSpPr/>
          <p:nvPr/>
        </p:nvCxnSpPr>
        <p:spPr>
          <a:xfrm flipV="1">
            <a:off x="979055" y="2336801"/>
            <a:ext cx="1773381" cy="13577"/>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flipV="1">
            <a:off x="5781964" y="2275131"/>
            <a:ext cx="1958110" cy="6790"/>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75184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Brief sequence comparison</a:t>
            </a:r>
          </a:p>
        </p:txBody>
      </p:sp>
      <p:graphicFrame>
        <p:nvGraphicFramePr>
          <p:cNvPr id="3" name="Table 2"/>
          <p:cNvGraphicFramePr>
            <a:graphicFrameLocks noGrp="1"/>
          </p:cNvGraphicFramePr>
          <p:nvPr>
            <p:extLst/>
          </p:nvPr>
        </p:nvGraphicFramePr>
        <p:xfrm>
          <a:off x="1524000" y="2043545"/>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t>Illumina</a:t>
                      </a:r>
                      <a:endParaRPr lang="en-US" dirty="0"/>
                    </a:p>
                  </a:txBody>
                  <a:tcPr/>
                </a:tc>
                <a:tc>
                  <a:txBody>
                    <a:bodyPr/>
                    <a:lstStyle/>
                    <a:p>
                      <a:r>
                        <a:rPr lang="en-US" dirty="0" err="1" smtClean="0"/>
                        <a:t>PacBio</a:t>
                      </a:r>
                      <a:endParaRPr lang="en-US" dirty="0"/>
                    </a:p>
                  </a:txBody>
                  <a:tcPr/>
                </a:tc>
              </a:tr>
              <a:tr h="370840">
                <a:tc>
                  <a:txBody>
                    <a:bodyPr/>
                    <a:lstStyle/>
                    <a:p>
                      <a:r>
                        <a:rPr lang="en-US" dirty="0" smtClean="0"/>
                        <a:t>Length</a:t>
                      </a:r>
                      <a:endParaRPr lang="en-US" dirty="0"/>
                    </a:p>
                  </a:txBody>
                  <a:tcPr/>
                </a:tc>
                <a:tc>
                  <a:txBody>
                    <a:bodyPr/>
                    <a:lstStyle/>
                    <a:p>
                      <a:r>
                        <a:rPr lang="en-US" dirty="0" smtClean="0"/>
                        <a:t>&lt;300bp</a:t>
                      </a:r>
                      <a:endParaRPr lang="en-US" dirty="0"/>
                    </a:p>
                  </a:txBody>
                  <a:tcPr/>
                </a:tc>
                <a:tc>
                  <a:txBody>
                    <a:bodyPr/>
                    <a:lstStyle/>
                    <a:p>
                      <a:r>
                        <a:rPr lang="en-US" dirty="0" smtClean="0"/>
                        <a:t>&lt;10kb</a:t>
                      </a:r>
                      <a:endParaRPr lang="en-US" dirty="0"/>
                    </a:p>
                  </a:txBody>
                  <a:tcPr/>
                </a:tc>
              </a:tr>
              <a:tr h="370840">
                <a:tc>
                  <a:txBody>
                    <a:bodyPr/>
                    <a:lstStyle/>
                    <a:p>
                      <a:r>
                        <a:rPr lang="en-US" dirty="0" smtClean="0"/>
                        <a:t>Reads per</a:t>
                      </a:r>
                      <a:r>
                        <a:rPr lang="en-US" baseline="0" dirty="0" smtClean="0"/>
                        <a:t> run</a:t>
                      </a:r>
                      <a:endParaRPr lang="en-US" dirty="0"/>
                    </a:p>
                  </a:txBody>
                  <a:tcPr/>
                </a:tc>
                <a:tc>
                  <a:txBody>
                    <a:bodyPr/>
                    <a:lstStyle/>
                    <a:p>
                      <a:r>
                        <a:rPr lang="en-US" dirty="0" smtClean="0"/>
                        <a:t>25</a:t>
                      </a:r>
                      <a:r>
                        <a:rPr lang="en-US" baseline="0" dirty="0" smtClean="0"/>
                        <a:t> – 400 million</a:t>
                      </a:r>
                      <a:endParaRPr lang="en-US" dirty="0"/>
                    </a:p>
                  </a:txBody>
                  <a:tcPr/>
                </a:tc>
                <a:tc>
                  <a:txBody>
                    <a:bodyPr/>
                    <a:lstStyle/>
                    <a:p>
                      <a:r>
                        <a:rPr lang="en-US" dirty="0" smtClean="0"/>
                        <a:t>~50</a:t>
                      </a:r>
                      <a:r>
                        <a:rPr lang="en-US" baseline="0" dirty="0" smtClean="0"/>
                        <a:t> thousand</a:t>
                      </a:r>
                      <a:endParaRPr lang="en-US" dirty="0"/>
                    </a:p>
                  </a:txBody>
                  <a:tcPr/>
                </a:tc>
              </a:tr>
              <a:tr h="370840">
                <a:tc>
                  <a:txBody>
                    <a:bodyPr/>
                    <a:lstStyle/>
                    <a:p>
                      <a:r>
                        <a:rPr lang="en-US" dirty="0" smtClean="0"/>
                        <a:t>accuracy</a:t>
                      </a:r>
                      <a:endParaRPr lang="en-US" dirty="0"/>
                    </a:p>
                  </a:txBody>
                  <a:tcPr/>
                </a:tc>
                <a:tc>
                  <a:txBody>
                    <a:bodyPr/>
                    <a:lstStyle/>
                    <a:p>
                      <a:r>
                        <a:rPr lang="en-US" dirty="0" smtClean="0"/>
                        <a:t>&gt;99%</a:t>
                      </a:r>
                      <a:endParaRPr lang="en-US" dirty="0"/>
                    </a:p>
                  </a:txBody>
                  <a:tcPr/>
                </a:tc>
                <a:tc>
                  <a:txBody>
                    <a:bodyPr/>
                    <a:lstStyle/>
                    <a:p>
                      <a:r>
                        <a:rPr lang="en-US" dirty="0" smtClean="0"/>
                        <a:t>~86%</a:t>
                      </a:r>
                      <a:endParaRPr lang="en-US" dirty="0"/>
                    </a:p>
                  </a:txBody>
                  <a:tcPr/>
                </a:tc>
              </a:tr>
            </a:tbl>
          </a:graphicData>
        </a:graphic>
      </p:graphicFrame>
    </p:spTree>
    <p:extLst>
      <p:ext uri="{BB962C8B-B14F-4D97-AF65-F5344CB8AC3E}">
        <p14:creationId xmlns:p14="http://schemas.microsoft.com/office/powerpoint/2010/main" val="42780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ensembl.org</a:t>
            </a:r>
            <a:endParaRPr lang="en-US" sz="2400" dirty="0" smtClean="0">
              <a:solidFill>
                <a:schemeClr val="bg1"/>
              </a:solidFill>
              <a:latin typeface="+mj-lt"/>
            </a:endParaRPr>
          </a:p>
        </p:txBody>
      </p:sp>
      <p:pic>
        <p:nvPicPr>
          <p:cNvPr id="5" name="Picture 4"/>
          <p:cNvPicPr>
            <a:picLocks noChangeAspect="1"/>
          </p:cNvPicPr>
          <p:nvPr/>
        </p:nvPicPr>
        <p:blipFill>
          <a:blip r:embed="rId3"/>
          <a:stretch>
            <a:fillRect/>
          </a:stretch>
        </p:blipFill>
        <p:spPr>
          <a:xfrm>
            <a:off x="2743200" y="1077218"/>
            <a:ext cx="3657600" cy="1841500"/>
          </a:xfrm>
          <a:prstGeom prst="rect">
            <a:avLst/>
          </a:prstGeom>
        </p:spPr>
      </p:pic>
      <p:sp>
        <p:nvSpPr>
          <p:cNvPr id="4" name="TextBox 3"/>
          <p:cNvSpPr txBox="1"/>
          <p:nvPr/>
        </p:nvSpPr>
        <p:spPr>
          <a:xfrm>
            <a:off x="2895599" y="2503219"/>
            <a:ext cx="3352801" cy="830997"/>
          </a:xfrm>
          <a:prstGeom prst="rect">
            <a:avLst/>
          </a:prstGeom>
          <a:noFill/>
        </p:spPr>
        <p:txBody>
          <a:bodyPr wrap="square" rtlCol="0">
            <a:spAutoFit/>
          </a:bodyPr>
          <a:lstStyle/>
          <a:p>
            <a:pPr algn="ctr"/>
            <a:r>
              <a:rPr lang="en-US" sz="2400" dirty="0" smtClean="0">
                <a:solidFill>
                  <a:schemeClr val="tx1">
                    <a:lumMod val="50000"/>
                  </a:schemeClr>
                </a:solidFill>
              </a:rPr>
              <a:t>Family of DBs</a:t>
            </a:r>
            <a:endParaRPr lang="en-US" sz="2400" dirty="0">
              <a:solidFill>
                <a:schemeClr val="tx1">
                  <a:lumMod val="50000"/>
                </a:schemeClr>
              </a:solidFill>
            </a:endParaRPr>
          </a:p>
          <a:p>
            <a:pPr algn="ctr"/>
            <a:r>
              <a:rPr lang="en-US" sz="2400" dirty="0" smtClean="0">
                <a:solidFill>
                  <a:schemeClr val="tx1">
                    <a:lumMod val="50000"/>
                  </a:schemeClr>
                </a:solidFill>
              </a:rPr>
              <a:t>(Human is the flagship)</a:t>
            </a:r>
            <a:endParaRPr lang="en-US" sz="2400" dirty="0">
              <a:solidFill>
                <a:schemeClr val="tx1">
                  <a:lumMod val="50000"/>
                </a:schemeClr>
              </a:solidFill>
            </a:endParaRPr>
          </a:p>
        </p:txBody>
      </p:sp>
      <p:sp>
        <p:nvSpPr>
          <p:cNvPr id="7" name="TextBox 6"/>
          <p:cNvSpPr txBox="1"/>
          <p:nvPr/>
        </p:nvSpPr>
        <p:spPr>
          <a:xfrm>
            <a:off x="0" y="4298552"/>
            <a:ext cx="9144000" cy="830997"/>
          </a:xfrm>
          <a:prstGeom prst="rect">
            <a:avLst/>
          </a:prstGeom>
          <a:noFill/>
        </p:spPr>
        <p:txBody>
          <a:bodyPr wrap="square" rtlCol="0">
            <a:spAutoFit/>
          </a:bodyPr>
          <a:lstStyle/>
          <a:p>
            <a:pPr algn="ctr"/>
            <a:r>
              <a:rPr lang="en-US" sz="2400" dirty="0" smtClean="0"/>
              <a:t>Assemblies ● Genes ● Annotations ● </a:t>
            </a:r>
            <a:r>
              <a:rPr lang="en-US" sz="2400" smtClean="0"/>
              <a:t>Expression ● Variants ● </a:t>
            </a:r>
            <a:r>
              <a:rPr lang="en-US" sz="2400" dirty="0" smtClean="0"/>
              <a:t>Comparative Genomics</a:t>
            </a:r>
            <a:endParaRPr lang="en-US" sz="2400" dirty="0"/>
          </a:p>
        </p:txBody>
      </p:sp>
    </p:spTree>
    <p:extLst>
      <p:ext uri="{BB962C8B-B14F-4D97-AF65-F5344CB8AC3E}">
        <p14:creationId xmlns:p14="http://schemas.microsoft.com/office/powerpoint/2010/main" val="103110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92662"/>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The Assembly Problem</a:t>
            </a:r>
          </a:p>
          <a:p>
            <a:pPr algn="ctr">
              <a:lnSpc>
                <a:spcPct val="150000"/>
              </a:lnSpc>
            </a:pPr>
            <a:r>
              <a:rPr lang="en-US" sz="2400" dirty="0" smtClean="0">
                <a:solidFill>
                  <a:schemeClr val="bg1"/>
                </a:solidFill>
                <a:latin typeface="+mj-lt"/>
              </a:rPr>
              <a:t>Rebuilding a shredded text</a:t>
            </a:r>
            <a:endParaRPr lang="en-US" sz="2400" dirty="0">
              <a:solidFill>
                <a:schemeClr val="bg1"/>
              </a:solidFill>
              <a:latin typeface="+mj-lt"/>
            </a:endParaRPr>
          </a:p>
        </p:txBody>
      </p:sp>
      <p:sp>
        <p:nvSpPr>
          <p:cNvPr id="4" name="Rectangle 3"/>
          <p:cNvSpPr/>
          <p:nvPr/>
        </p:nvSpPr>
        <p:spPr>
          <a:xfrm>
            <a:off x="101600" y="2396654"/>
            <a:ext cx="9144000" cy="923330"/>
          </a:xfrm>
          <a:prstGeom prst="rect">
            <a:avLst/>
          </a:prstGeom>
        </p:spPr>
        <p:txBody>
          <a:bodyPr wrap="squar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r>
              <a:rPr lang="en-US" b="1" dirty="0" err="1" smtClean="0">
                <a:solidFill>
                  <a:schemeClr val="tx1">
                    <a:lumMod val="50000"/>
                  </a:schemeClr>
                </a:solidFill>
                <a:latin typeface="Andale Mono" charset="0"/>
                <a:ea typeface="Andale Mono" charset="0"/>
                <a:cs typeface="Andale Mono" charset="0"/>
              </a:rPr>
              <a:t>gonna</a:t>
            </a:r>
            <a:r>
              <a:rPr lang="en-US" b="1" dirty="0" smtClean="0">
                <a:solidFill>
                  <a:schemeClr val="tx1">
                    <a:lumMod val="50000"/>
                  </a:schemeClr>
                </a:solidFill>
                <a:latin typeface="Andale Mono" charset="0"/>
                <a:ea typeface="Andale Mono" charset="0"/>
                <a:cs typeface="Andale Mono" charset="0"/>
              </a:rPr>
              <a:t> let you down, Never </a:t>
            </a:r>
            <a:r>
              <a:rPr lang="en-US" b="1" dirty="0" err="1" smtClean="0">
                <a:solidFill>
                  <a:schemeClr val="tx1">
                    <a:lumMod val="50000"/>
                  </a:schemeClr>
                </a:solidFill>
                <a:latin typeface="Andale Mono" charset="0"/>
                <a:ea typeface="Andale Mono" charset="0"/>
                <a:cs typeface="Andale Mono" charset="0"/>
              </a:rPr>
              <a:t>gonna</a:t>
            </a:r>
            <a:r>
              <a:rPr lang="en-US" b="1" dirty="0" smtClean="0">
                <a:solidFill>
                  <a:schemeClr val="tx1">
                    <a:lumMod val="50000"/>
                  </a:schemeClr>
                </a:solidFill>
                <a:latin typeface="Andale Mono" charset="0"/>
                <a:ea typeface="Andale Mono" charset="0"/>
                <a:cs typeface="Andale Mono" charset="0"/>
              </a:rPr>
              <a:t> </a:t>
            </a:r>
            <a:r>
              <a:rPr lang="en-US" b="1" dirty="0">
                <a:solidFill>
                  <a:schemeClr val="tx1">
                    <a:lumMod val="50000"/>
                  </a:schemeClr>
                </a:solidFill>
                <a:latin typeface="Andale Mono" charset="0"/>
                <a:ea typeface="Andale Mono" charset="0"/>
                <a:cs typeface="Andale Mono" charset="0"/>
              </a:rPr>
              <a:t>run around </a:t>
            </a:r>
            <a:r>
              <a:rPr lang="en-US" b="1" dirty="0" smtClean="0">
                <a:solidFill>
                  <a:schemeClr val="tx1">
                    <a:lumMod val="50000"/>
                  </a:schemeClr>
                </a:solidFill>
                <a:latin typeface="Andale Mono" charset="0"/>
                <a:ea typeface="Andale Mono" charset="0"/>
                <a:cs typeface="Andale Mono" charset="0"/>
              </a:rPr>
              <a:t>and desert you,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make you cry,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say </a:t>
            </a:r>
            <a:r>
              <a:rPr lang="en-US" b="1" dirty="0" smtClean="0">
                <a:solidFill>
                  <a:schemeClr val="tx1">
                    <a:lumMod val="50000"/>
                  </a:schemeClr>
                </a:solidFill>
                <a:latin typeface="Andale Mono" charset="0"/>
                <a:ea typeface="Andale Mono" charset="0"/>
                <a:cs typeface="Andale Mono" charset="0"/>
              </a:rPr>
              <a:t>goodbye,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tell a lie and hurt you</a:t>
            </a:r>
          </a:p>
        </p:txBody>
      </p:sp>
      <p:sp>
        <p:nvSpPr>
          <p:cNvPr id="6" name="Rectangle 5"/>
          <p:cNvSpPr/>
          <p:nvPr/>
        </p:nvSpPr>
        <p:spPr>
          <a:xfrm>
            <a:off x="0" y="3781647"/>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7" name="Rectangle 6"/>
          <p:cNvSpPr/>
          <p:nvPr/>
        </p:nvSpPr>
        <p:spPr>
          <a:xfrm>
            <a:off x="861251" y="3781647"/>
            <a:ext cx="3631122"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endParaRPr lang="en-US" dirty="0"/>
          </a:p>
        </p:txBody>
      </p:sp>
      <p:sp>
        <p:nvSpPr>
          <p:cNvPr id="8" name="Rectangle 7"/>
          <p:cNvSpPr/>
          <p:nvPr/>
        </p:nvSpPr>
        <p:spPr>
          <a:xfrm>
            <a:off x="3389507" y="3781647"/>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9" name="Rectangle 8"/>
          <p:cNvSpPr/>
          <p:nvPr/>
        </p:nvSpPr>
        <p:spPr>
          <a:xfrm>
            <a:off x="3392425" y="3781647"/>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10" name="Rectangle 9"/>
          <p:cNvSpPr/>
          <p:nvPr/>
        </p:nvSpPr>
        <p:spPr>
          <a:xfrm>
            <a:off x="5478776" y="3781647"/>
            <a:ext cx="3631122"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you 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a:t>
            </a:r>
            <a:endParaRPr lang="en-US" dirty="0"/>
          </a:p>
        </p:txBody>
      </p:sp>
      <p:pic>
        <p:nvPicPr>
          <p:cNvPr id="11" name="Picture 10"/>
          <p:cNvPicPr>
            <a:picLocks noChangeAspect="1"/>
          </p:cNvPicPr>
          <p:nvPr/>
        </p:nvPicPr>
        <p:blipFill>
          <a:blip r:embed="rId3"/>
          <a:stretch>
            <a:fillRect/>
          </a:stretch>
        </p:blipFill>
        <p:spPr>
          <a:xfrm>
            <a:off x="7179118" y="801967"/>
            <a:ext cx="1930780" cy="1404204"/>
          </a:xfrm>
          <a:prstGeom prst="rect">
            <a:avLst/>
          </a:prstGeom>
        </p:spPr>
      </p:pic>
      <p:sp>
        <p:nvSpPr>
          <p:cNvPr id="12" name="TextBox 11"/>
          <p:cNvSpPr txBox="1"/>
          <p:nvPr/>
        </p:nvSpPr>
        <p:spPr>
          <a:xfrm>
            <a:off x="0" y="1611825"/>
            <a:ext cx="6705600" cy="369332"/>
          </a:xfrm>
          <a:prstGeom prst="rect">
            <a:avLst/>
          </a:prstGeom>
          <a:noFill/>
        </p:spPr>
        <p:txBody>
          <a:bodyPr wrap="square" rtlCol="0">
            <a:spAutoFit/>
          </a:bodyPr>
          <a:lstStyle/>
          <a:p>
            <a:r>
              <a:rPr lang="en-US" dirty="0" smtClean="0">
                <a:solidFill>
                  <a:schemeClr val="tx1">
                    <a:lumMod val="50000"/>
                  </a:schemeClr>
                </a:solidFill>
              </a:rPr>
              <a:t>Rick Astley accidentally shreds the lyrics to his first album</a:t>
            </a:r>
            <a:r>
              <a:rPr lang="is-IS" dirty="0" smtClean="0">
                <a:solidFill>
                  <a:schemeClr val="tx1">
                    <a:lumMod val="50000"/>
                  </a:schemeClr>
                </a:solidFill>
              </a:rPr>
              <a:t>…</a:t>
            </a:r>
            <a:endParaRPr lang="en-US" dirty="0">
              <a:solidFill>
                <a:schemeClr val="tx1">
                  <a:lumMod val="50000"/>
                </a:schemeClr>
              </a:solidFill>
            </a:endParaRPr>
          </a:p>
        </p:txBody>
      </p:sp>
      <p:sp>
        <p:nvSpPr>
          <p:cNvPr id="13" name="Rectangle 12"/>
          <p:cNvSpPr/>
          <p:nvPr/>
        </p:nvSpPr>
        <p:spPr>
          <a:xfrm>
            <a:off x="0" y="4412343"/>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14" name="Rectangle 13"/>
          <p:cNvSpPr/>
          <p:nvPr/>
        </p:nvSpPr>
        <p:spPr>
          <a:xfrm>
            <a:off x="1645793" y="4423976"/>
            <a:ext cx="2666114" cy="369332"/>
          </a:xfrm>
          <a:prstGeom prst="rect">
            <a:avLst/>
          </a:prstGeom>
          <a:ln>
            <a:solidFill>
              <a:schemeClr val="tx1">
                <a:lumMod val="50000"/>
              </a:schemeClr>
            </a:solidFill>
          </a:ln>
        </p:spPr>
        <p:txBody>
          <a:bodyPr wrap="none">
            <a:spAutoFit/>
          </a:bodyPr>
          <a:lstStyle/>
          <a:p>
            <a:r>
              <a:rPr lang="en-US" b="1">
                <a:solidFill>
                  <a:schemeClr val="tx1">
                    <a:lumMod val="50000"/>
                  </a:schemeClr>
                </a:solidFill>
                <a:latin typeface="Andale Mono" charset="0"/>
                <a:ea typeface="Andale Mono" charset="0"/>
                <a:cs typeface="Andale Mono" charset="0"/>
              </a:rPr>
              <a:t>give you up, never</a:t>
            </a:r>
            <a:endParaRPr lang="en-US"/>
          </a:p>
        </p:txBody>
      </p:sp>
      <p:sp>
        <p:nvSpPr>
          <p:cNvPr id="15" name="Rectangle 14"/>
          <p:cNvSpPr/>
          <p:nvPr/>
        </p:nvSpPr>
        <p:spPr>
          <a:xfrm>
            <a:off x="1645793" y="4431928"/>
            <a:ext cx="4733988"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give you up,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a:t>
            </a:r>
            <a:endParaRPr lang="en-US" dirty="0"/>
          </a:p>
        </p:txBody>
      </p:sp>
      <p:sp>
        <p:nvSpPr>
          <p:cNvPr id="17" name="Rectangle 16"/>
          <p:cNvSpPr/>
          <p:nvPr/>
        </p:nvSpPr>
        <p:spPr>
          <a:xfrm>
            <a:off x="3410138" y="4443561"/>
            <a:ext cx="376898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 </a:t>
            </a:r>
            <a:endParaRPr lang="en-US" dirty="0"/>
          </a:p>
        </p:txBody>
      </p:sp>
      <p:sp>
        <p:nvSpPr>
          <p:cNvPr id="18" name="Rectangle 17"/>
          <p:cNvSpPr/>
          <p:nvPr/>
        </p:nvSpPr>
        <p:spPr>
          <a:xfrm>
            <a:off x="5136139" y="4431928"/>
            <a:ext cx="2941831"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let you down, Never </a:t>
            </a:r>
            <a:endParaRPr lang="en-US" dirty="0"/>
          </a:p>
        </p:txBody>
      </p:sp>
      <p:sp>
        <p:nvSpPr>
          <p:cNvPr id="19" name="Rectangle 18"/>
          <p:cNvSpPr/>
          <p:nvPr/>
        </p:nvSpPr>
        <p:spPr>
          <a:xfrm>
            <a:off x="6277349" y="4431928"/>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20" name="TextBox 19"/>
          <p:cNvSpPr txBox="1"/>
          <p:nvPr/>
        </p:nvSpPr>
        <p:spPr>
          <a:xfrm>
            <a:off x="6844" y="5363768"/>
            <a:ext cx="6705600" cy="1015663"/>
          </a:xfrm>
          <a:prstGeom prst="rect">
            <a:avLst/>
          </a:prstGeom>
          <a:noFill/>
        </p:spPr>
        <p:txBody>
          <a:bodyPr wrap="square" rtlCol="0">
            <a:spAutoFit/>
          </a:bodyPr>
          <a:lstStyle/>
          <a:p>
            <a:r>
              <a:rPr lang="en-GB" sz="2000" dirty="0" smtClean="0">
                <a:solidFill>
                  <a:schemeClr val="tx1">
                    <a:lumMod val="50000"/>
                  </a:schemeClr>
                </a:solidFill>
              </a:rPr>
              <a:t>How can he put them back together?</a:t>
            </a:r>
          </a:p>
          <a:p>
            <a:r>
              <a:rPr lang="en-GB" sz="2000" dirty="0">
                <a:solidFill>
                  <a:schemeClr val="tx1">
                    <a:lumMod val="50000"/>
                  </a:schemeClr>
                </a:solidFill>
              </a:rPr>
              <a:t>	</a:t>
            </a:r>
            <a:r>
              <a:rPr lang="en-GB" sz="2000" dirty="0" smtClean="0">
                <a:solidFill>
                  <a:schemeClr val="tx1">
                    <a:lumMod val="50000"/>
                  </a:schemeClr>
                </a:solidFill>
              </a:rPr>
              <a:t>The fragments from all copies are mixed together</a:t>
            </a:r>
          </a:p>
          <a:p>
            <a:r>
              <a:rPr lang="en-GB" sz="2000" dirty="0">
                <a:solidFill>
                  <a:schemeClr val="tx1">
                    <a:lumMod val="50000"/>
                  </a:schemeClr>
                </a:solidFill>
              </a:rPr>
              <a:t>	</a:t>
            </a:r>
            <a:r>
              <a:rPr lang="en-GB" sz="2000" dirty="0" smtClean="0">
                <a:solidFill>
                  <a:schemeClr val="tx1">
                    <a:lumMod val="50000"/>
                  </a:schemeClr>
                </a:solidFill>
              </a:rPr>
              <a:t>Some are identical</a:t>
            </a:r>
            <a:endParaRPr lang="en-US" sz="2000" dirty="0">
              <a:solidFill>
                <a:schemeClr val="tx1">
                  <a:lumMod val="50000"/>
                </a:schemeClr>
              </a:solidFill>
            </a:endParaRPr>
          </a:p>
        </p:txBody>
      </p:sp>
    </p:spTree>
    <p:extLst>
      <p:ext uri="{BB962C8B-B14F-4D97-AF65-F5344CB8AC3E}">
        <p14:creationId xmlns:p14="http://schemas.microsoft.com/office/powerpoint/2010/main" val="1428646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Greedy Algorithm</a:t>
            </a:r>
          </a:p>
        </p:txBody>
      </p:sp>
      <p:sp>
        <p:nvSpPr>
          <p:cNvPr id="3" name="Rectangle 2"/>
          <p:cNvSpPr/>
          <p:nvPr/>
        </p:nvSpPr>
        <p:spPr>
          <a:xfrm>
            <a:off x="682171" y="1648046"/>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5" name="Rectangle 4"/>
          <p:cNvSpPr/>
          <p:nvPr/>
        </p:nvSpPr>
        <p:spPr>
          <a:xfrm>
            <a:off x="1601653" y="2017378"/>
            <a:ext cx="3631122"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endParaRPr lang="en-US" dirty="0"/>
          </a:p>
        </p:txBody>
      </p:sp>
      <p:sp>
        <p:nvSpPr>
          <p:cNvPr id="6" name="Rectangle 5"/>
          <p:cNvSpPr/>
          <p:nvPr/>
        </p:nvSpPr>
        <p:spPr>
          <a:xfrm>
            <a:off x="4285648" y="2386710"/>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7" name="Rectangle 6"/>
          <p:cNvSpPr/>
          <p:nvPr/>
        </p:nvSpPr>
        <p:spPr>
          <a:xfrm>
            <a:off x="682170" y="1324767"/>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8" name="Rectangle 7"/>
          <p:cNvSpPr/>
          <p:nvPr/>
        </p:nvSpPr>
        <p:spPr>
          <a:xfrm>
            <a:off x="4285645" y="2756042"/>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9" name="Rectangle 8"/>
          <p:cNvSpPr/>
          <p:nvPr/>
        </p:nvSpPr>
        <p:spPr>
          <a:xfrm>
            <a:off x="4285645" y="3136652"/>
            <a:ext cx="225254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let</a:t>
            </a:r>
            <a:endParaRPr lang="en-US" dirty="0"/>
          </a:p>
        </p:txBody>
      </p:sp>
      <p:sp>
        <p:nvSpPr>
          <p:cNvPr id="10" name="TextBox 9"/>
          <p:cNvSpPr txBox="1"/>
          <p:nvPr/>
        </p:nvSpPr>
        <p:spPr>
          <a:xfrm>
            <a:off x="351348" y="5005649"/>
            <a:ext cx="8662023" cy="523220"/>
          </a:xfrm>
          <a:prstGeom prst="rect">
            <a:avLst/>
          </a:prstGeom>
          <a:noFill/>
          <a:ln>
            <a:noFill/>
          </a:ln>
        </p:spPr>
        <p:txBody>
          <a:bodyPr wrap="square" rtlCol="0">
            <a:spAutoFit/>
          </a:bodyPr>
          <a:lstStyle/>
          <a:p>
            <a:r>
              <a:rPr lang="en-US" sz="2800" dirty="0" smtClean="0">
                <a:solidFill>
                  <a:schemeClr val="tx1">
                    <a:lumMod val="50000"/>
                  </a:schemeClr>
                </a:solidFill>
              </a:rPr>
              <a:t>Repeated sections make the proper assembly ambiguous</a:t>
            </a:r>
            <a:endParaRPr lang="en-US" sz="2800" dirty="0">
              <a:solidFill>
                <a:schemeClr val="tx1">
                  <a:lumMod val="50000"/>
                </a:schemeClr>
              </a:solidFill>
            </a:endParaRPr>
          </a:p>
        </p:txBody>
      </p:sp>
    </p:spTree>
    <p:extLst>
      <p:ext uri="{BB962C8B-B14F-4D97-AF65-F5344CB8AC3E}">
        <p14:creationId xmlns:p14="http://schemas.microsoft.com/office/powerpoint/2010/main" val="3805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a:t>
            </a:r>
          </a:p>
        </p:txBody>
      </p:sp>
      <p:sp>
        <p:nvSpPr>
          <p:cNvPr id="3" name="Rectangle 2"/>
          <p:cNvSpPr/>
          <p:nvPr/>
        </p:nvSpPr>
        <p:spPr>
          <a:xfrm>
            <a:off x="624114" y="3331703"/>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4" name="TextBox 3"/>
          <p:cNvSpPr txBox="1"/>
          <p:nvPr/>
        </p:nvSpPr>
        <p:spPr>
          <a:xfrm>
            <a:off x="624114" y="1469909"/>
            <a:ext cx="6792686" cy="830997"/>
          </a:xfrm>
          <a:prstGeom prst="rect">
            <a:avLst/>
          </a:prstGeom>
          <a:noFill/>
        </p:spPr>
        <p:txBody>
          <a:bodyPr wrap="square" rtlCol="0">
            <a:spAutoFit/>
          </a:bodyPr>
          <a:lstStyle/>
          <a:p>
            <a:r>
              <a:rPr lang="en-US" sz="2400" dirty="0" smtClean="0">
                <a:solidFill>
                  <a:schemeClr val="tx1">
                    <a:lumMod val="50000"/>
                  </a:schemeClr>
                </a:solidFill>
              </a:rPr>
              <a:t>Make all ‘k’ length fragments</a:t>
            </a:r>
          </a:p>
          <a:p>
            <a:r>
              <a:rPr lang="en-US" sz="2400" dirty="0" smtClean="0">
                <a:solidFill>
                  <a:schemeClr val="tx1">
                    <a:lumMod val="50000"/>
                  </a:schemeClr>
                </a:solidFill>
              </a:rPr>
              <a:t>Network of possible directional links – from overlaps</a:t>
            </a:r>
            <a:endParaRPr lang="en-US" sz="2400" dirty="0">
              <a:solidFill>
                <a:schemeClr val="tx1">
                  <a:lumMod val="50000"/>
                </a:schemeClr>
              </a:solidFill>
            </a:endParaRPr>
          </a:p>
        </p:txBody>
      </p:sp>
      <p:sp>
        <p:nvSpPr>
          <p:cNvPr id="5" name="Rectangle 4"/>
          <p:cNvSpPr/>
          <p:nvPr/>
        </p:nvSpPr>
        <p:spPr>
          <a:xfrm>
            <a:off x="5196114" y="3331703"/>
            <a:ext cx="2528256"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a:t>
            </a:r>
            <a:r>
              <a:rPr lang="en-US" b="1" dirty="0" smtClean="0">
                <a:solidFill>
                  <a:schemeClr val="tx1">
                    <a:lumMod val="50000"/>
                  </a:schemeClr>
                </a:solidFill>
                <a:latin typeface="Andale Mono" charset="0"/>
                <a:ea typeface="Andale Mono" charset="0"/>
                <a:cs typeface="Andale Mono" charset="0"/>
              </a:rPr>
              <a:t>up</a:t>
            </a:r>
            <a:endParaRPr lang="en-US" dirty="0"/>
          </a:p>
        </p:txBody>
      </p:sp>
      <p:cxnSp>
        <p:nvCxnSpPr>
          <p:cNvPr id="7" name="Straight Arrow Connector 6"/>
          <p:cNvCxnSpPr>
            <a:stCxn id="3" idx="3"/>
            <a:endCxn id="5" idx="1"/>
          </p:cNvCxnSpPr>
          <p:nvPr/>
        </p:nvCxnSpPr>
        <p:spPr>
          <a:xfrm>
            <a:off x="3152370" y="3516369"/>
            <a:ext cx="2043744"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22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 Assembly</a:t>
            </a:r>
          </a:p>
        </p:txBody>
      </p:sp>
      <p:sp>
        <p:nvSpPr>
          <p:cNvPr id="8" name="Rectangle 7"/>
          <p:cNvSpPr/>
          <p:nvPr/>
        </p:nvSpPr>
        <p:spPr>
          <a:xfrm>
            <a:off x="350716" y="1844657"/>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9" name="Rectangle 8"/>
          <p:cNvSpPr/>
          <p:nvPr/>
        </p:nvSpPr>
        <p:spPr>
          <a:xfrm>
            <a:off x="1266611" y="2372669"/>
            <a:ext cx="2528256"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a:t>
            </a:r>
            <a:r>
              <a:rPr lang="en-US" b="1" dirty="0" smtClean="0">
                <a:solidFill>
                  <a:schemeClr val="tx1">
                    <a:lumMod val="50000"/>
                  </a:schemeClr>
                </a:solidFill>
                <a:latin typeface="Andale Mono" charset="0"/>
                <a:ea typeface="Andale Mono" charset="0"/>
                <a:cs typeface="Andale Mono" charset="0"/>
              </a:rPr>
              <a:t>up</a:t>
            </a:r>
            <a:endParaRPr lang="en-US" dirty="0"/>
          </a:p>
        </p:txBody>
      </p:sp>
      <p:sp>
        <p:nvSpPr>
          <p:cNvPr id="10" name="Rectangle 9"/>
          <p:cNvSpPr/>
          <p:nvPr/>
        </p:nvSpPr>
        <p:spPr>
          <a:xfrm>
            <a:off x="3794867" y="3686522"/>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11" name="Rectangle 10"/>
          <p:cNvSpPr/>
          <p:nvPr/>
        </p:nvSpPr>
        <p:spPr>
          <a:xfrm>
            <a:off x="2878973" y="2971405"/>
            <a:ext cx="2621942" cy="369332"/>
          </a:xfrm>
          <a:prstGeom prst="rect">
            <a:avLst/>
          </a:prstGeom>
          <a:noFill/>
          <a:ln>
            <a:solidFill>
              <a:schemeClr val="tx1">
                <a:lumMod val="50000"/>
              </a:schemeClr>
            </a:solidFill>
          </a:ln>
        </p:spPr>
        <p:txBody>
          <a:bodyPr wrap="square">
            <a:spAutoFit/>
          </a:bodyPr>
          <a:lstStyle/>
          <a:p>
            <a:r>
              <a:rPr lang="en-US" b="1" dirty="0">
                <a:solidFill>
                  <a:schemeClr val="tx1">
                    <a:lumMod val="50000"/>
                  </a:schemeClr>
                </a:solidFill>
                <a:latin typeface="Andale Mono" charset="0"/>
                <a:ea typeface="Andale Mono" charset="0"/>
                <a:cs typeface="Andale Mono" charset="0"/>
              </a:rPr>
              <a:t>you </a:t>
            </a:r>
            <a:r>
              <a:rPr lang="en-US" b="1" dirty="0" smtClean="0">
                <a:solidFill>
                  <a:schemeClr val="tx1">
                    <a:lumMod val="50000"/>
                  </a:schemeClr>
                </a:solidFill>
                <a:latin typeface="Andale Mono" charset="0"/>
                <a:ea typeface="Andale Mono" charset="0"/>
                <a:cs typeface="Andale Mono" charset="0"/>
              </a:rPr>
              <a:t>up</a:t>
            </a:r>
            <a:r>
              <a:rPr lang="en-US" dirty="0" smtClean="0"/>
              <a:t> </a:t>
            </a:r>
            <a:r>
              <a:rPr lang="en-US" b="1" dirty="0" smtClean="0">
                <a:solidFill>
                  <a:schemeClr val="tx1">
                    <a:lumMod val="50000"/>
                  </a:schemeClr>
                </a:solidFill>
                <a:latin typeface="Andale Mono" charset="0"/>
                <a:ea typeface="Andale Mono" charset="0"/>
                <a:cs typeface="Andale Mono" charset="0"/>
              </a:rPr>
              <a:t>never </a:t>
            </a:r>
            <a:r>
              <a:rPr lang="en-US" b="1" dirty="0" err="1" smtClean="0">
                <a:solidFill>
                  <a:schemeClr val="tx1">
                    <a:lumMod val="50000"/>
                  </a:schemeClr>
                </a:solidFill>
                <a:latin typeface="Andale Mono" charset="0"/>
                <a:ea typeface="Andale Mono" charset="0"/>
                <a:cs typeface="Andale Mono" charset="0"/>
              </a:rPr>
              <a:t>gonna</a:t>
            </a:r>
            <a:endParaRPr lang="en-US" dirty="0"/>
          </a:p>
        </p:txBody>
      </p:sp>
      <p:sp>
        <p:nvSpPr>
          <p:cNvPr id="12" name="Rectangle 11"/>
          <p:cNvSpPr/>
          <p:nvPr/>
        </p:nvSpPr>
        <p:spPr>
          <a:xfrm>
            <a:off x="6344157" y="1864707"/>
            <a:ext cx="225254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a:t>
            </a:r>
            <a:r>
              <a:rPr lang="en-US" b="1" dirty="0" smtClean="0">
                <a:solidFill>
                  <a:schemeClr val="tx1">
                    <a:lumMod val="50000"/>
                  </a:schemeClr>
                </a:solidFill>
                <a:latin typeface="Andale Mono" charset="0"/>
                <a:ea typeface="Andale Mono" charset="0"/>
                <a:cs typeface="Andale Mono" charset="0"/>
              </a:rPr>
              <a:t>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a:t>
            </a:r>
            <a:endParaRPr lang="en-US" dirty="0"/>
          </a:p>
        </p:txBody>
      </p:sp>
      <p:sp>
        <p:nvSpPr>
          <p:cNvPr id="15" name="Rectangle 14"/>
          <p:cNvSpPr/>
          <p:nvPr/>
        </p:nvSpPr>
        <p:spPr>
          <a:xfrm>
            <a:off x="6585409" y="1223193"/>
            <a:ext cx="2390398"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a:t>
            </a:r>
            <a:r>
              <a:rPr lang="en-US" b="1" dirty="0" err="1" smtClean="0">
                <a:solidFill>
                  <a:schemeClr val="tx1">
                    <a:lumMod val="50000"/>
                  </a:schemeClr>
                </a:solidFill>
                <a:latin typeface="Andale Mono" charset="0"/>
                <a:ea typeface="Andale Mono" charset="0"/>
                <a:cs typeface="Andale Mono" charset="0"/>
              </a:rPr>
              <a:t>onna</a:t>
            </a:r>
            <a:r>
              <a:rPr lang="en-US" b="1" dirty="0" smtClean="0">
                <a:solidFill>
                  <a:schemeClr val="tx1">
                    <a:lumMod val="50000"/>
                  </a:schemeClr>
                </a:solidFill>
                <a:latin typeface="Andale Mono" charset="0"/>
                <a:ea typeface="Andale Mono" charset="0"/>
                <a:cs typeface="Andale Mono" charset="0"/>
              </a:rPr>
              <a:t> run around</a:t>
            </a:r>
            <a:endParaRPr lang="en-US" dirty="0"/>
          </a:p>
        </p:txBody>
      </p:sp>
      <p:sp>
        <p:nvSpPr>
          <p:cNvPr id="18" name="Rectangle 17"/>
          <p:cNvSpPr/>
          <p:nvPr/>
        </p:nvSpPr>
        <p:spPr>
          <a:xfrm>
            <a:off x="6137370" y="4235298"/>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cxnSp>
        <p:nvCxnSpPr>
          <p:cNvPr id="19" name="Straight Arrow Connector 18"/>
          <p:cNvCxnSpPr>
            <a:stCxn id="11" idx="3"/>
            <a:endCxn id="12" idx="1"/>
          </p:cNvCxnSpPr>
          <p:nvPr/>
        </p:nvCxnSpPr>
        <p:spPr>
          <a:xfrm flipV="1">
            <a:off x="5500915" y="2049373"/>
            <a:ext cx="843242" cy="11066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0"/>
            <a:endCxn id="15" idx="2"/>
          </p:cNvCxnSpPr>
          <p:nvPr/>
        </p:nvCxnSpPr>
        <p:spPr>
          <a:xfrm flipV="1">
            <a:off x="7470427" y="1592525"/>
            <a:ext cx="310181" cy="27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3"/>
            <a:endCxn id="10" idx="0"/>
          </p:cNvCxnSpPr>
          <p:nvPr/>
        </p:nvCxnSpPr>
        <p:spPr>
          <a:xfrm>
            <a:off x="5500915" y="3156071"/>
            <a:ext cx="40584" cy="530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8" idx="0"/>
          </p:cNvCxnSpPr>
          <p:nvPr/>
        </p:nvCxnSpPr>
        <p:spPr>
          <a:xfrm>
            <a:off x="5541499" y="4055854"/>
            <a:ext cx="1928928" cy="179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1614844" y="2213989"/>
            <a:ext cx="915895" cy="158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9" idx="2"/>
            <a:endCxn id="11" idx="0"/>
          </p:cNvCxnSpPr>
          <p:nvPr/>
        </p:nvCxnSpPr>
        <p:spPr>
          <a:xfrm>
            <a:off x="2530739" y="2742001"/>
            <a:ext cx="1659205" cy="229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8" idx="0"/>
            <a:endCxn id="12" idx="2"/>
          </p:cNvCxnSpPr>
          <p:nvPr/>
        </p:nvCxnSpPr>
        <p:spPr>
          <a:xfrm flipV="1">
            <a:off x="7470427" y="2234039"/>
            <a:ext cx="0" cy="2001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711200" y="4804229"/>
            <a:ext cx="3083667" cy="1077218"/>
          </a:xfrm>
          <a:prstGeom prst="rect">
            <a:avLst/>
          </a:prstGeom>
          <a:noFill/>
        </p:spPr>
        <p:txBody>
          <a:bodyPr wrap="square" rtlCol="0">
            <a:spAutoFit/>
          </a:bodyPr>
          <a:lstStyle/>
          <a:p>
            <a:r>
              <a:rPr lang="en-US" sz="3200" dirty="0" smtClean="0"/>
              <a:t>Build Graph and simplify</a:t>
            </a:r>
            <a:endParaRPr lang="en-US" sz="3200" dirty="0"/>
          </a:p>
        </p:txBody>
      </p:sp>
    </p:spTree>
    <p:extLst>
      <p:ext uri="{BB962C8B-B14F-4D97-AF65-F5344CB8AC3E}">
        <p14:creationId xmlns:p14="http://schemas.microsoft.com/office/powerpoint/2010/main" val="1742232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 Assembly</a:t>
            </a:r>
          </a:p>
        </p:txBody>
      </p:sp>
      <p:sp>
        <p:nvSpPr>
          <p:cNvPr id="8" name="Rectangle 7"/>
          <p:cNvSpPr/>
          <p:nvPr/>
        </p:nvSpPr>
        <p:spPr>
          <a:xfrm>
            <a:off x="350716" y="1844657"/>
            <a:ext cx="335540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give you up</a:t>
            </a:r>
            <a:endParaRPr lang="en-US" dirty="0"/>
          </a:p>
        </p:txBody>
      </p:sp>
      <p:sp>
        <p:nvSpPr>
          <p:cNvPr id="10" name="Rectangle 9"/>
          <p:cNvSpPr/>
          <p:nvPr/>
        </p:nvSpPr>
        <p:spPr>
          <a:xfrm>
            <a:off x="3807208" y="3292973"/>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11" name="Rectangle 10"/>
          <p:cNvSpPr/>
          <p:nvPr/>
        </p:nvSpPr>
        <p:spPr>
          <a:xfrm>
            <a:off x="2870986" y="2568815"/>
            <a:ext cx="2621942" cy="369332"/>
          </a:xfrm>
          <a:prstGeom prst="rect">
            <a:avLst/>
          </a:prstGeom>
          <a:noFill/>
          <a:ln>
            <a:solidFill>
              <a:schemeClr val="tx1">
                <a:lumMod val="50000"/>
              </a:schemeClr>
            </a:solidFill>
          </a:ln>
        </p:spPr>
        <p:txBody>
          <a:bodyPr wrap="square">
            <a:spAutoFit/>
          </a:bodyPr>
          <a:lstStyle/>
          <a:p>
            <a:r>
              <a:rPr lang="en-US" b="1" dirty="0" smtClean="0">
                <a:solidFill>
                  <a:schemeClr val="tx1">
                    <a:lumMod val="50000"/>
                  </a:schemeClr>
                </a:solidFill>
                <a:latin typeface="Andale Mono" charset="0"/>
                <a:ea typeface="Andale Mono" charset="0"/>
                <a:cs typeface="Andale Mono" charset="0"/>
              </a:rPr>
              <a:t>You up</a:t>
            </a:r>
            <a:r>
              <a:rPr lang="en-US" dirty="0" smtClean="0"/>
              <a:t> </a:t>
            </a:r>
            <a:r>
              <a:rPr lang="en-US" b="1" dirty="0" smtClean="0">
                <a:solidFill>
                  <a:schemeClr val="tx1">
                    <a:lumMod val="50000"/>
                  </a:schemeClr>
                </a:solidFill>
                <a:latin typeface="Andale Mono" charset="0"/>
                <a:ea typeface="Andale Mono" charset="0"/>
                <a:cs typeface="Andale Mono" charset="0"/>
              </a:rPr>
              <a:t>never </a:t>
            </a:r>
            <a:r>
              <a:rPr lang="en-US" b="1" dirty="0" err="1" smtClean="0">
                <a:solidFill>
                  <a:schemeClr val="tx1">
                    <a:lumMod val="50000"/>
                  </a:schemeClr>
                </a:solidFill>
                <a:latin typeface="Andale Mono" charset="0"/>
                <a:ea typeface="Andale Mono" charset="0"/>
                <a:cs typeface="Andale Mono" charset="0"/>
              </a:rPr>
              <a:t>gonna</a:t>
            </a:r>
            <a:endParaRPr lang="en-US" dirty="0"/>
          </a:p>
        </p:txBody>
      </p:sp>
      <p:sp>
        <p:nvSpPr>
          <p:cNvPr id="12" name="Rectangle 11"/>
          <p:cNvSpPr/>
          <p:nvPr/>
        </p:nvSpPr>
        <p:spPr>
          <a:xfrm>
            <a:off x="5861653" y="1659991"/>
            <a:ext cx="3217547"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a:t>
            </a:r>
            <a:r>
              <a:rPr lang="en-US" b="1" dirty="0" smtClean="0">
                <a:solidFill>
                  <a:schemeClr val="tx1">
                    <a:lumMod val="50000"/>
                  </a:schemeClr>
                </a:solidFill>
                <a:latin typeface="Andale Mono" charset="0"/>
                <a:ea typeface="Andale Mono" charset="0"/>
                <a:cs typeface="Andale Mono" charset="0"/>
              </a:rPr>
              <a:t>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 around</a:t>
            </a:r>
            <a:endParaRPr lang="en-US" dirty="0"/>
          </a:p>
        </p:txBody>
      </p:sp>
      <p:sp>
        <p:nvSpPr>
          <p:cNvPr id="18" name="Rectangle 17"/>
          <p:cNvSpPr/>
          <p:nvPr/>
        </p:nvSpPr>
        <p:spPr>
          <a:xfrm>
            <a:off x="6587312" y="4079041"/>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cxnSp>
        <p:nvCxnSpPr>
          <p:cNvPr id="19" name="Straight Arrow Connector 18"/>
          <p:cNvCxnSpPr>
            <a:stCxn id="11" idx="3"/>
            <a:endCxn id="12" idx="1"/>
          </p:cNvCxnSpPr>
          <p:nvPr/>
        </p:nvCxnSpPr>
        <p:spPr>
          <a:xfrm flipV="1">
            <a:off x="5492928" y="1844657"/>
            <a:ext cx="368725" cy="908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3"/>
            <a:endCxn id="10" idx="0"/>
          </p:cNvCxnSpPr>
          <p:nvPr/>
        </p:nvCxnSpPr>
        <p:spPr>
          <a:xfrm>
            <a:off x="5492928" y="2753481"/>
            <a:ext cx="60912" cy="539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8" idx="0"/>
          </p:cNvCxnSpPr>
          <p:nvPr/>
        </p:nvCxnSpPr>
        <p:spPr>
          <a:xfrm>
            <a:off x="5553840" y="3662305"/>
            <a:ext cx="2366529" cy="416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2"/>
            <a:endCxn id="11" idx="0"/>
          </p:cNvCxnSpPr>
          <p:nvPr/>
        </p:nvCxnSpPr>
        <p:spPr>
          <a:xfrm>
            <a:off x="2028419" y="2213989"/>
            <a:ext cx="2153538" cy="354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8" idx="0"/>
            <a:endCxn id="12" idx="2"/>
          </p:cNvCxnSpPr>
          <p:nvPr/>
        </p:nvCxnSpPr>
        <p:spPr>
          <a:xfrm flipH="1" flipV="1">
            <a:off x="7470427" y="2029323"/>
            <a:ext cx="449942" cy="2049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711200" y="4804229"/>
            <a:ext cx="3083667" cy="1077218"/>
          </a:xfrm>
          <a:prstGeom prst="rect">
            <a:avLst/>
          </a:prstGeom>
          <a:noFill/>
        </p:spPr>
        <p:txBody>
          <a:bodyPr wrap="square" rtlCol="0">
            <a:spAutoFit/>
          </a:bodyPr>
          <a:lstStyle/>
          <a:p>
            <a:r>
              <a:rPr lang="en-US" sz="3200" dirty="0" smtClean="0"/>
              <a:t>Build graph and simplify</a:t>
            </a:r>
            <a:endParaRPr lang="en-US" sz="3200" dirty="0"/>
          </a:p>
        </p:txBody>
      </p:sp>
    </p:spTree>
    <p:extLst>
      <p:ext uri="{BB962C8B-B14F-4D97-AF65-F5344CB8AC3E}">
        <p14:creationId xmlns:p14="http://schemas.microsoft.com/office/powerpoint/2010/main" val="32238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Assembling a genome</a:t>
            </a:r>
          </a:p>
        </p:txBody>
      </p:sp>
      <p:sp>
        <p:nvSpPr>
          <p:cNvPr id="3" name="TextBox 2"/>
          <p:cNvSpPr txBox="1"/>
          <p:nvPr/>
        </p:nvSpPr>
        <p:spPr>
          <a:xfrm>
            <a:off x="188686" y="1248229"/>
            <a:ext cx="3817257" cy="461665"/>
          </a:xfrm>
          <a:prstGeom prst="rect">
            <a:avLst/>
          </a:prstGeom>
          <a:noFill/>
        </p:spPr>
        <p:txBody>
          <a:bodyPr wrap="square" rtlCol="0">
            <a:spAutoFit/>
          </a:bodyPr>
          <a:lstStyle/>
          <a:p>
            <a:r>
              <a:rPr lang="en-US" sz="2400" dirty="0" smtClean="0">
                <a:solidFill>
                  <a:schemeClr val="tx1">
                    <a:lumMod val="50000"/>
                  </a:schemeClr>
                </a:solidFill>
              </a:rPr>
              <a:t>1. Shear and sequence DNA</a:t>
            </a:r>
            <a:endParaRPr lang="en-US" sz="2400" dirty="0">
              <a:solidFill>
                <a:schemeClr val="tx1">
                  <a:lumMod val="50000"/>
                </a:schemeClr>
              </a:solidFill>
            </a:endParaRPr>
          </a:p>
        </p:txBody>
      </p:sp>
      <p:sp>
        <p:nvSpPr>
          <p:cNvPr id="4" name="TextBox 3"/>
          <p:cNvSpPr txBox="1"/>
          <p:nvPr/>
        </p:nvSpPr>
        <p:spPr>
          <a:xfrm>
            <a:off x="188686" y="2466174"/>
            <a:ext cx="6226628" cy="461665"/>
          </a:xfrm>
          <a:prstGeom prst="rect">
            <a:avLst/>
          </a:prstGeom>
          <a:noFill/>
        </p:spPr>
        <p:txBody>
          <a:bodyPr wrap="square" rtlCol="0">
            <a:spAutoFit/>
          </a:bodyPr>
          <a:lstStyle/>
          <a:p>
            <a:r>
              <a:rPr lang="en-US" sz="2400" dirty="0">
                <a:solidFill>
                  <a:schemeClr val="tx1">
                    <a:lumMod val="50000"/>
                  </a:schemeClr>
                </a:solidFill>
              </a:rPr>
              <a:t>2</a:t>
            </a:r>
            <a:r>
              <a:rPr lang="en-US" sz="2400" dirty="0" smtClean="0">
                <a:solidFill>
                  <a:schemeClr val="tx1">
                    <a:lumMod val="50000"/>
                  </a:schemeClr>
                </a:solidFill>
              </a:rPr>
              <a:t>. Make assembly graph from overlapped reads</a:t>
            </a:r>
            <a:endParaRPr lang="en-US" sz="2400" dirty="0">
              <a:solidFill>
                <a:schemeClr val="tx1">
                  <a:lumMod val="50000"/>
                </a:schemeClr>
              </a:solidFill>
            </a:endParaRPr>
          </a:p>
        </p:txBody>
      </p:sp>
      <p:sp>
        <p:nvSpPr>
          <p:cNvPr id="5" name="TextBox 4"/>
          <p:cNvSpPr txBox="1"/>
          <p:nvPr/>
        </p:nvSpPr>
        <p:spPr>
          <a:xfrm>
            <a:off x="188686" y="3710638"/>
            <a:ext cx="6226628" cy="461665"/>
          </a:xfrm>
          <a:prstGeom prst="rect">
            <a:avLst/>
          </a:prstGeom>
          <a:noFill/>
        </p:spPr>
        <p:txBody>
          <a:bodyPr wrap="square" rtlCol="0">
            <a:spAutoFit/>
          </a:bodyPr>
          <a:lstStyle/>
          <a:p>
            <a:r>
              <a:rPr lang="en-US" sz="2400" dirty="0" smtClean="0">
                <a:solidFill>
                  <a:schemeClr val="tx1">
                    <a:lumMod val="50000"/>
                  </a:schemeClr>
                </a:solidFill>
              </a:rPr>
              <a:t>3. Simplify assembly graph</a:t>
            </a:r>
            <a:endParaRPr lang="en-US" sz="2400" dirty="0">
              <a:solidFill>
                <a:schemeClr val="tx1">
                  <a:lumMod val="50000"/>
                </a:schemeClr>
              </a:solidFill>
            </a:endParaRPr>
          </a:p>
        </p:txBody>
      </p:sp>
      <p:sp>
        <p:nvSpPr>
          <p:cNvPr id="6" name="TextBox 5"/>
          <p:cNvSpPr txBox="1"/>
          <p:nvPr/>
        </p:nvSpPr>
        <p:spPr>
          <a:xfrm>
            <a:off x="188686" y="5162036"/>
            <a:ext cx="8142514" cy="461665"/>
          </a:xfrm>
          <a:prstGeom prst="rect">
            <a:avLst/>
          </a:prstGeom>
          <a:noFill/>
        </p:spPr>
        <p:txBody>
          <a:bodyPr wrap="square" rtlCol="0">
            <a:spAutoFit/>
          </a:bodyPr>
          <a:lstStyle/>
          <a:p>
            <a:r>
              <a:rPr lang="en-US" sz="2400" dirty="0">
                <a:solidFill>
                  <a:schemeClr val="tx1">
                    <a:lumMod val="50000"/>
                  </a:schemeClr>
                </a:solidFill>
              </a:rPr>
              <a:t>4</a:t>
            </a:r>
            <a:r>
              <a:rPr lang="en-US" sz="2400" dirty="0" smtClean="0">
                <a:solidFill>
                  <a:schemeClr val="tx1">
                    <a:lumMod val="50000"/>
                  </a:schemeClr>
                </a:solidFill>
              </a:rPr>
              <a:t>. Detangle graph with long reads, mate pairs and other links</a:t>
            </a:r>
            <a:endParaRPr lang="en-US" sz="2400" dirty="0">
              <a:solidFill>
                <a:schemeClr val="tx1">
                  <a:lumMod val="50000"/>
                </a:schemeClr>
              </a:solidFill>
            </a:endParaRPr>
          </a:p>
        </p:txBody>
      </p:sp>
      <p:cxnSp>
        <p:nvCxnSpPr>
          <p:cNvPr id="8" name="Straight Connector 7"/>
          <p:cNvCxnSpPr/>
          <p:nvPr/>
        </p:nvCxnSpPr>
        <p:spPr>
          <a:xfrm>
            <a:off x="4760686" y="1246206"/>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5060044" y="1611773"/>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V="1">
            <a:off x="6730999" y="1561791"/>
            <a:ext cx="798287" cy="2449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6168572" y="1603546"/>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5725886" y="1438467"/>
            <a:ext cx="812800" cy="3996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7318828" y="1580621"/>
            <a:ext cx="660400" cy="22559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6836228" y="1277022"/>
            <a:ext cx="812800" cy="159658"/>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3309257" y="2963302"/>
            <a:ext cx="4833257" cy="369332"/>
          </a:xfrm>
          <a:prstGeom prst="rect">
            <a:avLst/>
          </a:prstGeom>
          <a:noFill/>
        </p:spPr>
        <p:txBody>
          <a:bodyPr wrap="square" rtlCol="0">
            <a:spAutoFit/>
          </a:bodyPr>
          <a:lstStyle/>
          <a:p>
            <a:r>
              <a:rPr lang="en-US" b="1" dirty="0" smtClean="0">
                <a:solidFill>
                  <a:schemeClr val="tx1">
                    <a:lumMod val="50000"/>
                  </a:schemeClr>
                </a:solidFill>
                <a:latin typeface="Andale Mono" charset="0"/>
                <a:ea typeface="Andale Mono" charset="0"/>
                <a:cs typeface="Andale Mono" charset="0"/>
              </a:rPr>
              <a:t>AGCCTTAGACCTACAG</a:t>
            </a:r>
            <a:r>
              <a:rPr lang="en-US" b="1" dirty="0" smtClean="0">
                <a:solidFill>
                  <a:srgbClr val="92D050"/>
                </a:solidFill>
                <a:latin typeface="Andale Mono" charset="0"/>
                <a:ea typeface="Andale Mono" charset="0"/>
                <a:cs typeface="Andale Mono" charset="0"/>
              </a:rPr>
              <a:t>GATGCGCGCACAGT</a:t>
            </a:r>
            <a:endParaRPr lang="en-US" b="1" dirty="0">
              <a:solidFill>
                <a:schemeClr val="tx1">
                  <a:lumMod val="50000"/>
                </a:schemeClr>
              </a:solidFill>
              <a:latin typeface="Andale Mono" charset="0"/>
              <a:ea typeface="Andale Mono" charset="0"/>
              <a:cs typeface="Andale Mono" charset="0"/>
            </a:endParaRPr>
          </a:p>
        </p:txBody>
      </p:sp>
      <p:sp>
        <p:nvSpPr>
          <p:cNvPr id="20" name="TextBox 19"/>
          <p:cNvSpPr txBox="1"/>
          <p:nvPr/>
        </p:nvSpPr>
        <p:spPr>
          <a:xfrm>
            <a:off x="5531758" y="3223502"/>
            <a:ext cx="4833257" cy="369332"/>
          </a:xfrm>
          <a:prstGeom prst="rect">
            <a:avLst/>
          </a:prstGeom>
          <a:noFill/>
        </p:spPr>
        <p:txBody>
          <a:bodyPr wrap="square" rtlCol="0">
            <a:spAutoFit/>
          </a:bodyPr>
          <a:lstStyle/>
          <a:p>
            <a:r>
              <a:rPr lang="en-US" b="1" dirty="0" smtClean="0">
                <a:solidFill>
                  <a:srgbClr val="92D050"/>
                </a:solidFill>
                <a:latin typeface="Andale Mono" charset="0"/>
                <a:ea typeface="Andale Mono" charset="0"/>
                <a:cs typeface="Andale Mono" charset="0"/>
              </a:rPr>
              <a:t>GATGCGCGCACAGT</a:t>
            </a:r>
            <a:r>
              <a:rPr lang="en-US" b="1" dirty="0" smtClean="0">
                <a:solidFill>
                  <a:schemeClr val="tx1">
                    <a:lumMod val="50000"/>
                  </a:schemeClr>
                </a:solidFill>
                <a:latin typeface="Andale Mono" charset="0"/>
                <a:ea typeface="Andale Mono" charset="0"/>
                <a:cs typeface="Andale Mono" charset="0"/>
              </a:rPr>
              <a:t>AGCCTTAGACT</a:t>
            </a:r>
            <a:endParaRPr lang="en-US" b="1" dirty="0">
              <a:solidFill>
                <a:schemeClr val="tx1">
                  <a:lumMod val="50000"/>
                </a:schemeClr>
              </a:solidFill>
              <a:latin typeface="Andale Mono" charset="0"/>
              <a:ea typeface="Andale Mono" charset="0"/>
              <a:cs typeface="Andale Mono" charset="0"/>
            </a:endParaRPr>
          </a:p>
        </p:txBody>
      </p:sp>
      <p:pic>
        <p:nvPicPr>
          <p:cNvPr id="21" name="Picture 20"/>
          <p:cNvPicPr>
            <a:picLocks noChangeAspect="1"/>
          </p:cNvPicPr>
          <p:nvPr/>
        </p:nvPicPr>
        <p:blipFill>
          <a:blip r:embed="rId3"/>
          <a:stretch>
            <a:fillRect/>
          </a:stretch>
        </p:blipFill>
        <p:spPr>
          <a:xfrm>
            <a:off x="1533072" y="4172303"/>
            <a:ext cx="7053943" cy="989733"/>
          </a:xfrm>
          <a:prstGeom prst="rect">
            <a:avLst/>
          </a:prstGeom>
        </p:spPr>
      </p:pic>
      <p:pic>
        <p:nvPicPr>
          <p:cNvPr id="22" name="Picture 21"/>
          <p:cNvPicPr>
            <a:picLocks noChangeAspect="1"/>
          </p:cNvPicPr>
          <p:nvPr/>
        </p:nvPicPr>
        <p:blipFill>
          <a:blip r:embed="rId4"/>
          <a:stretch>
            <a:fillRect/>
          </a:stretch>
        </p:blipFill>
        <p:spPr>
          <a:xfrm>
            <a:off x="2153558" y="5675630"/>
            <a:ext cx="6756400" cy="1182370"/>
          </a:xfrm>
          <a:prstGeom prst="rect">
            <a:avLst/>
          </a:prstGeom>
        </p:spPr>
      </p:pic>
    </p:spTree>
    <p:extLst>
      <p:ext uri="{BB962C8B-B14F-4D97-AF65-F5344CB8AC3E}">
        <p14:creationId xmlns:p14="http://schemas.microsoft.com/office/powerpoint/2010/main" val="1432091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Why are genomes hard to assemble?</a:t>
            </a:r>
          </a:p>
        </p:txBody>
      </p:sp>
      <p:sp>
        <p:nvSpPr>
          <p:cNvPr id="3" name="TextBox 2"/>
          <p:cNvSpPr txBox="1"/>
          <p:nvPr/>
        </p:nvSpPr>
        <p:spPr>
          <a:xfrm>
            <a:off x="188686" y="1248229"/>
            <a:ext cx="8577943" cy="1200329"/>
          </a:xfrm>
          <a:prstGeom prst="rect">
            <a:avLst/>
          </a:prstGeom>
          <a:noFill/>
        </p:spPr>
        <p:txBody>
          <a:bodyPr wrap="square" rtlCol="0">
            <a:spAutoFit/>
          </a:bodyPr>
          <a:lstStyle/>
          <a:p>
            <a:pPr marL="457200" indent="-457200">
              <a:buAutoNum type="arabicPeriod"/>
            </a:pPr>
            <a:r>
              <a:rPr lang="en-US" sz="2400" u="sng" dirty="0" smtClean="0">
                <a:solidFill>
                  <a:schemeClr val="tx1">
                    <a:lumMod val="50000"/>
                  </a:schemeClr>
                </a:solidFill>
              </a:rPr>
              <a:t>Biological Problems</a:t>
            </a:r>
          </a:p>
          <a:p>
            <a:pPr lvl="1"/>
            <a:r>
              <a:rPr lang="en-US" sz="2400" dirty="0" smtClean="0">
                <a:solidFill>
                  <a:schemeClr val="tx1">
                    <a:lumMod val="50000"/>
                  </a:schemeClr>
                </a:solidFill>
              </a:rPr>
              <a:t>Polyploidy, heterozygosity</a:t>
            </a:r>
          </a:p>
          <a:p>
            <a:pPr lvl="1"/>
            <a:r>
              <a:rPr lang="en-US" sz="2400" dirty="0" smtClean="0">
                <a:solidFill>
                  <a:schemeClr val="tx1">
                    <a:lumMod val="50000"/>
                  </a:schemeClr>
                </a:solidFill>
              </a:rPr>
              <a:t>Repeats, repeats</a:t>
            </a:r>
            <a:endParaRPr lang="en-US" sz="2400" dirty="0">
              <a:solidFill>
                <a:schemeClr val="tx1">
                  <a:lumMod val="50000"/>
                </a:schemeClr>
              </a:solidFill>
            </a:endParaRPr>
          </a:p>
        </p:txBody>
      </p:sp>
      <p:sp>
        <p:nvSpPr>
          <p:cNvPr id="4" name="TextBox 3"/>
          <p:cNvSpPr txBox="1"/>
          <p:nvPr/>
        </p:nvSpPr>
        <p:spPr>
          <a:xfrm>
            <a:off x="188686" y="2615607"/>
            <a:ext cx="6226628" cy="1200329"/>
          </a:xfrm>
          <a:prstGeom prst="rect">
            <a:avLst/>
          </a:prstGeom>
          <a:noFill/>
        </p:spPr>
        <p:txBody>
          <a:bodyPr wrap="square" rtlCol="0">
            <a:spAutoFit/>
          </a:bodyPr>
          <a:lstStyle/>
          <a:p>
            <a:pPr marL="457200" indent="-457200">
              <a:buAutoNum type="arabicPeriod" startAt="2"/>
            </a:pPr>
            <a:r>
              <a:rPr lang="en-US" sz="2400" u="sng" dirty="0" smtClean="0">
                <a:solidFill>
                  <a:schemeClr val="tx1">
                    <a:lumMod val="50000"/>
                  </a:schemeClr>
                </a:solidFill>
              </a:rPr>
              <a:t>Sequencing problems</a:t>
            </a:r>
          </a:p>
          <a:p>
            <a:pPr lvl="1"/>
            <a:r>
              <a:rPr lang="en-US" sz="2400" dirty="0" smtClean="0">
                <a:solidFill>
                  <a:schemeClr val="tx1">
                    <a:lumMod val="50000"/>
                  </a:schemeClr>
                </a:solidFill>
              </a:rPr>
              <a:t>Large genomes 	genome &gt;&gt;&gt; reads</a:t>
            </a:r>
          </a:p>
          <a:p>
            <a:pPr lvl="1"/>
            <a:r>
              <a:rPr lang="en-US" sz="2400" dirty="0" smtClean="0">
                <a:solidFill>
                  <a:schemeClr val="tx1">
                    <a:lumMod val="50000"/>
                  </a:schemeClr>
                </a:solidFill>
              </a:rPr>
              <a:t>sequence read errors</a:t>
            </a:r>
            <a:endParaRPr lang="en-US" sz="2400" dirty="0">
              <a:solidFill>
                <a:schemeClr val="tx1">
                  <a:lumMod val="50000"/>
                </a:schemeClr>
              </a:solidFill>
            </a:endParaRPr>
          </a:p>
        </p:txBody>
      </p:sp>
      <p:sp>
        <p:nvSpPr>
          <p:cNvPr id="5" name="TextBox 4"/>
          <p:cNvSpPr txBox="1"/>
          <p:nvPr/>
        </p:nvSpPr>
        <p:spPr>
          <a:xfrm>
            <a:off x="188686" y="4142642"/>
            <a:ext cx="6226628" cy="1200329"/>
          </a:xfrm>
          <a:prstGeom prst="rect">
            <a:avLst/>
          </a:prstGeom>
          <a:noFill/>
        </p:spPr>
        <p:txBody>
          <a:bodyPr wrap="square" rtlCol="0">
            <a:spAutoFit/>
          </a:bodyPr>
          <a:lstStyle/>
          <a:p>
            <a:r>
              <a:rPr lang="en-US" sz="2400" dirty="0" smtClean="0">
                <a:solidFill>
                  <a:schemeClr val="tx1">
                    <a:lumMod val="50000"/>
                  </a:schemeClr>
                </a:solidFill>
              </a:rPr>
              <a:t>3.   </a:t>
            </a:r>
            <a:r>
              <a:rPr lang="en-US" sz="2400" u="sng" dirty="0" smtClean="0">
                <a:solidFill>
                  <a:schemeClr val="tx1">
                    <a:lumMod val="50000"/>
                  </a:schemeClr>
                </a:solidFill>
              </a:rPr>
              <a:t>Computational</a:t>
            </a:r>
          </a:p>
          <a:p>
            <a:r>
              <a:rPr lang="en-US" sz="2400" dirty="0">
                <a:solidFill>
                  <a:schemeClr val="tx1">
                    <a:lumMod val="50000"/>
                  </a:schemeClr>
                </a:solidFill>
              </a:rPr>
              <a:t>	</a:t>
            </a:r>
            <a:r>
              <a:rPr lang="en-US" sz="2400" dirty="0" smtClean="0">
                <a:solidFill>
                  <a:schemeClr val="tx1">
                    <a:lumMod val="50000"/>
                  </a:schemeClr>
                </a:solidFill>
              </a:rPr>
              <a:t>Very large genomes</a:t>
            </a:r>
          </a:p>
          <a:p>
            <a:r>
              <a:rPr lang="en-US" sz="2400" dirty="0">
                <a:solidFill>
                  <a:schemeClr val="tx1">
                    <a:lumMod val="50000"/>
                  </a:schemeClr>
                </a:solidFill>
              </a:rPr>
              <a:t>	</a:t>
            </a:r>
            <a:r>
              <a:rPr lang="en-US" sz="2400" dirty="0" smtClean="0">
                <a:solidFill>
                  <a:schemeClr val="tx1">
                    <a:lumMod val="50000"/>
                  </a:schemeClr>
                </a:solidFill>
              </a:rPr>
              <a:t>Complex repeat structure</a:t>
            </a:r>
            <a:endParaRPr lang="en-US" sz="2400" dirty="0">
              <a:solidFill>
                <a:schemeClr val="tx1">
                  <a:lumMod val="50000"/>
                </a:schemeClr>
              </a:solidFill>
            </a:endParaRPr>
          </a:p>
        </p:txBody>
      </p:sp>
      <p:sp>
        <p:nvSpPr>
          <p:cNvPr id="6" name="TextBox 5"/>
          <p:cNvSpPr txBox="1"/>
          <p:nvPr/>
        </p:nvSpPr>
        <p:spPr>
          <a:xfrm>
            <a:off x="188686" y="5438844"/>
            <a:ext cx="8142514" cy="1200329"/>
          </a:xfrm>
          <a:prstGeom prst="rect">
            <a:avLst/>
          </a:prstGeom>
          <a:noFill/>
        </p:spPr>
        <p:txBody>
          <a:bodyPr wrap="square" rtlCol="0">
            <a:spAutoFit/>
          </a:bodyPr>
          <a:lstStyle/>
          <a:p>
            <a:pPr marL="457200" indent="-457200">
              <a:buAutoNum type="arabicPeriod" startAt="4"/>
            </a:pPr>
            <a:r>
              <a:rPr lang="en-US" sz="2400" u="sng" dirty="0" smtClean="0">
                <a:solidFill>
                  <a:schemeClr val="tx1">
                    <a:lumMod val="50000"/>
                  </a:schemeClr>
                </a:solidFill>
              </a:rPr>
              <a:t>Accuracy</a:t>
            </a:r>
          </a:p>
          <a:p>
            <a:pPr lvl="1"/>
            <a:r>
              <a:rPr lang="en-US" sz="2400" dirty="0" smtClean="0">
                <a:solidFill>
                  <a:schemeClr val="tx1">
                    <a:lumMod val="50000"/>
                  </a:schemeClr>
                </a:solidFill>
              </a:rPr>
              <a:t>What is correct assembly? </a:t>
            </a:r>
          </a:p>
          <a:p>
            <a:pPr lvl="1"/>
            <a:r>
              <a:rPr lang="en-US" sz="2400" dirty="0" smtClean="0">
                <a:solidFill>
                  <a:schemeClr val="tx1">
                    <a:lumMod val="50000"/>
                  </a:schemeClr>
                </a:solidFill>
              </a:rPr>
              <a:t>How do we tell?</a:t>
            </a:r>
            <a:endParaRPr lang="en-US" sz="2400" dirty="0">
              <a:solidFill>
                <a:schemeClr val="tx1">
                  <a:lumMod val="50000"/>
                </a:schemeClr>
              </a:solidFill>
            </a:endParaRPr>
          </a:p>
        </p:txBody>
      </p:sp>
    </p:spTree>
    <p:extLst>
      <p:ext uri="{BB962C8B-B14F-4D97-AF65-F5344CB8AC3E}">
        <p14:creationId xmlns:p14="http://schemas.microsoft.com/office/powerpoint/2010/main" val="1308362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What you need for a good assembly</a:t>
            </a:r>
          </a:p>
        </p:txBody>
      </p:sp>
      <p:pic>
        <p:nvPicPr>
          <p:cNvPr id="7" name="Picture 6"/>
          <p:cNvPicPr>
            <a:picLocks noChangeAspect="1"/>
          </p:cNvPicPr>
          <p:nvPr/>
        </p:nvPicPr>
        <p:blipFill>
          <a:blip r:embed="rId3"/>
          <a:stretch>
            <a:fillRect/>
          </a:stretch>
        </p:blipFill>
        <p:spPr>
          <a:xfrm>
            <a:off x="0" y="1455057"/>
            <a:ext cx="2902418" cy="2420257"/>
          </a:xfrm>
          <a:prstGeom prst="rect">
            <a:avLst/>
          </a:prstGeom>
        </p:spPr>
      </p:pic>
      <p:pic>
        <p:nvPicPr>
          <p:cNvPr id="8" name="Picture 7"/>
          <p:cNvPicPr>
            <a:picLocks noChangeAspect="1"/>
          </p:cNvPicPr>
          <p:nvPr/>
        </p:nvPicPr>
        <p:blipFill rotWithShape="1">
          <a:blip r:embed="rId4"/>
          <a:srcRect r="2534"/>
          <a:stretch/>
        </p:blipFill>
        <p:spPr>
          <a:xfrm>
            <a:off x="2902418" y="1571152"/>
            <a:ext cx="2935123" cy="2001157"/>
          </a:xfrm>
          <a:prstGeom prst="rect">
            <a:avLst/>
          </a:prstGeom>
        </p:spPr>
      </p:pic>
      <p:pic>
        <p:nvPicPr>
          <p:cNvPr id="9" name="Picture 8"/>
          <p:cNvPicPr>
            <a:picLocks noChangeAspect="1"/>
          </p:cNvPicPr>
          <p:nvPr/>
        </p:nvPicPr>
        <p:blipFill rotWithShape="1">
          <a:blip r:embed="rId5"/>
          <a:srcRect l="1493"/>
          <a:stretch/>
        </p:blipFill>
        <p:spPr>
          <a:xfrm>
            <a:off x="5978978" y="1641926"/>
            <a:ext cx="3165022" cy="1859607"/>
          </a:xfrm>
          <a:prstGeom prst="rect">
            <a:avLst/>
          </a:prstGeom>
        </p:spPr>
      </p:pic>
      <p:sp>
        <p:nvSpPr>
          <p:cNvPr id="10" name="TextBox 9"/>
          <p:cNvSpPr txBox="1"/>
          <p:nvPr/>
        </p:nvSpPr>
        <p:spPr>
          <a:xfrm>
            <a:off x="391886" y="4499374"/>
            <a:ext cx="2859314" cy="830997"/>
          </a:xfrm>
          <a:prstGeom prst="rect">
            <a:avLst/>
          </a:prstGeom>
          <a:noFill/>
        </p:spPr>
        <p:txBody>
          <a:bodyPr wrap="square" rtlCol="0">
            <a:spAutoFit/>
          </a:bodyPr>
          <a:lstStyle/>
          <a:p>
            <a:r>
              <a:rPr lang="en-US" sz="2400" dirty="0" smtClean="0">
                <a:solidFill>
                  <a:schemeClr val="tx1">
                    <a:lumMod val="50000"/>
                  </a:schemeClr>
                </a:solidFill>
              </a:rPr>
              <a:t>Coverage</a:t>
            </a:r>
          </a:p>
          <a:p>
            <a:pPr marL="342900" indent="-342900">
              <a:buFontTx/>
              <a:buChar char="-"/>
            </a:pPr>
            <a:r>
              <a:rPr lang="en-US" sz="2400" dirty="0" smtClean="0">
                <a:solidFill>
                  <a:schemeClr val="tx1">
                    <a:lumMod val="50000"/>
                  </a:schemeClr>
                </a:solidFill>
              </a:rPr>
              <a:t>Oversample</a:t>
            </a:r>
          </a:p>
        </p:txBody>
      </p:sp>
      <p:sp>
        <p:nvSpPr>
          <p:cNvPr id="11" name="TextBox 10"/>
          <p:cNvSpPr txBox="1"/>
          <p:nvPr/>
        </p:nvSpPr>
        <p:spPr>
          <a:xfrm>
            <a:off x="3251199" y="4499374"/>
            <a:ext cx="3178629" cy="830997"/>
          </a:xfrm>
          <a:prstGeom prst="rect">
            <a:avLst/>
          </a:prstGeom>
          <a:noFill/>
        </p:spPr>
        <p:txBody>
          <a:bodyPr wrap="square" rtlCol="0">
            <a:spAutoFit/>
          </a:bodyPr>
          <a:lstStyle/>
          <a:p>
            <a:r>
              <a:rPr lang="en-US" sz="2400" dirty="0" smtClean="0">
                <a:solidFill>
                  <a:schemeClr val="tx1">
                    <a:lumMod val="50000"/>
                  </a:schemeClr>
                </a:solidFill>
              </a:rPr>
              <a:t>Read Length</a:t>
            </a:r>
          </a:p>
          <a:p>
            <a:pPr marL="342900" indent="-342900">
              <a:buFontTx/>
              <a:buChar char="-"/>
            </a:pPr>
            <a:r>
              <a:rPr lang="en-US" sz="2400" dirty="0" smtClean="0">
                <a:solidFill>
                  <a:schemeClr val="tx1">
                    <a:lumMod val="50000"/>
                  </a:schemeClr>
                </a:solidFill>
              </a:rPr>
              <a:t>Longer than repeats</a:t>
            </a:r>
          </a:p>
        </p:txBody>
      </p:sp>
      <p:sp>
        <p:nvSpPr>
          <p:cNvPr id="12" name="TextBox 11"/>
          <p:cNvSpPr txBox="1"/>
          <p:nvPr/>
        </p:nvSpPr>
        <p:spPr>
          <a:xfrm>
            <a:off x="6930572" y="4499373"/>
            <a:ext cx="2213428" cy="1200329"/>
          </a:xfrm>
          <a:prstGeom prst="rect">
            <a:avLst/>
          </a:prstGeom>
          <a:noFill/>
        </p:spPr>
        <p:txBody>
          <a:bodyPr wrap="square" rtlCol="0">
            <a:spAutoFit/>
          </a:bodyPr>
          <a:lstStyle/>
          <a:p>
            <a:r>
              <a:rPr lang="en-US" sz="2400" dirty="0" smtClean="0">
                <a:solidFill>
                  <a:schemeClr val="tx1">
                    <a:lumMod val="50000"/>
                  </a:schemeClr>
                </a:solidFill>
              </a:rPr>
              <a:t>Quality</a:t>
            </a:r>
          </a:p>
          <a:p>
            <a:pPr marL="342900" indent="-342900">
              <a:buFontTx/>
              <a:buChar char="-"/>
            </a:pPr>
            <a:r>
              <a:rPr lang="en-US" sz="2400" dirty="0" smtClean="0">
                <a:solidFill>
                  <a:schemeClr val="tx1">
                    <a:lumMod val="50000"/>
                  </a:schemeClr>
                </a:solidFill>
              </a:rPr>
              <a:t>Errors mess up overlaps</a:t>
            </a:r>
          </a:p>
        </p:txBody>
      </p:sp>
    </p:spTree>
    <p:extLst>
      <p:ext uri="{BB962C8B-B14F-4D97-AF65-F5344CB8AC3E}">
        <p14:creationId xmlns:p14="http://schemas.microsoft.com/office/powerpoint/2010/main" val="2411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smtClean="0">
                <a:solidFill>
                  <a:schemeClr val="bg1"/>
                </a:solidFill>
                <a:latin typeface="+mj-lt"/>
              </a:rPr>
              <a:t>Coverage</a:t>
            </a:r>
            <a:endParaRPr lang="en-US" sz="3200" dirty="0" smtClean="0">
              <a:solidFill>
                <a:schemeClr val="bg1"/>
              </a:solidFill>
              <a:latin typeface="+mj-lt"/>
            </a:endParaRPr>
          </a:p>
        </p:txBody>
      </p:sp>
      <p:sp>
        <p:nvSpPr>
          <p:cNvPr id="8" name="TextBox 7"/>
          <p:cNvSpPr txBox="1"/>
          <p:nvPr/>
        </p:nvSpPr>
        <p:spPr>
          <a:xfrm>
            <a:off x="546072" y="2061028"/>
            <a:ext cx="1190171" cy="646331"/>
          </a:xfrm>
          <a:prstGeom prst="rect">
            <a:avLst/>
          </a:prstGeom>
          <a:noFill/>
        </p:spPr>
        <p:txBody>
          <a:bodyPr wrap="square" rtlCol="0">
            <a:spAutoFit/>
          </a:bodyPr>
          <a:lstStyle/>
          <a:p>
            <a:r>
              <a:rPr lang="en-US" dirty="0" smtClean="0"/>
              <a:t>Times sampled</a:t>
            </a:r>
            <a:endParaRPr lang="en-US" dirty="0"/>
          </a:p>
        </p:txBody>
      </p:sp>
      <p:pic>
        <p:nvPicPr>
          <p:cNvPr id="9" name="Picture 8"/>
          <p:cNvPicPr>
            <a:picLocks noChangeAspect="1"/>
          </p:cNvPicPr>
          <p:nvPr/>
        </p:nvPicPr>
        <p:blipFill>
          <a:blip r:embed="rId3"/>
          <a:stretch>
            <a:fillRect/>
          </a:stretch>
        </p:blipFill>
        <p:spPr>
          <a:xfrm>
            <a:off x="1429657" y="830997"/>
            <a:ext cx="6284685" cy="4611305"/>
          </a:xfrm>
          <a:prstGeom prst="rect">
            <a:avLst/>
          </a:prstGeom>
        </p:spPr>
      </p:pic>
      <p:sp>
        <p:nvSpPr>
          <p:cNvPr id="10" name="TextBox 9"/>
          <p:cNvSpPr txBox="1"/>
          <p:nvPr/>
        </p:nvSpPr>
        <p:spPr>
          <a:xfrm>
            <a:off x="1736243" y="5811634"/>
            <a:ext cx="6081487" cy="461665"/>
          </a:xfrm>
          <a:prstGeom prst="rect">
            <a:avLst/>
          </a:prstGeom>
          <a:noFill/>
        </p:spPr>
        <p:txBody>
          <a:bodyPr wrap="square" rtlCol="0">
            <a:spAutoFit/>
          </a:bodyPr>
          <a:lstStyle/>
          <a:p>
            <a:r>
              <a:rPr lang="en-US" sz="2400" dirty="0" smtClean="0">
                <a:solidFill>
                  <a:schemeClr val="tx1">
                    <a:lumMod val="50000"/>
                  </a:schemeClr>
                </a:solidFill>
              </a:rPr>
              <a:t>Some segments may not even be sequenced!</a:t>
            </a:r>
            <a:endParaRPr lang="en-US" sz="2400" dirty="0">
              <a:solidFill>
                <a:schemeClr val="tx1">
                  <a:lumMod val="50000"/>
                </a:schemeClr>
              </a:solidFill>
            </a:endParaRPr>
          </a:p>
        </p:txBody>
      </p:sp>
    </p:spTree>
    <p:extLst>
      <p:ext uri="{BB962C8B-B14F-4D97-AF65-F5344CB8AC3E}">
        <p14:creationId xmlns:p14="http://schemas.microsoft.com/office/powerpoint/2010/main" val="1425068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Read Length and Repeats</a:t>
            </a:r>
          </a:p>
        </p:txBody>
      </p:sp>
      <p:sp>
        <p:nvSpPr>
          <p:cNvPr id="8" name="TextBox 7"/>
          <p:cNvSpPr txBox="1"/>
          <p:nvPr/>
        </p:nvSpPr>
        <p:spPr>
          <a:xfrm>
            <a:off x="546072" y="2061028"/>
            <a:ext cx="1190171" cy="646331"/>
          </a:xfrm>
          <a:prstGeom prst="rect">
            <a:avLst/>
          </a:prstGeom>
          <a:noFill/>
        </p:spPr>
        <p:txBody>
          <a:bodyPr wrap="square" rtlCol="0">
            <a:spAutoFit/>
          </a:bodyPr>
          <a:lstStyle/>
          <a:p>
            <a:r>
              <a:rPr lang="en-US" dirty="0" smtClean="0"/>
              <a:t>Times sampled</a:t>
            </a:r>
            <a:endParaRPr lang="en-US" dirty="0"/>
          </a:p>
        </p:txBody>
      </p:sp>
      <p:sp>
        <p:nvSpPr>
          <p:cNvPr id="10" name="TextBox 9"/>
          <p:cNvSpPr txBox="1"/>
          <p:nvPr/>
        </p:nvSpPr>
        <p:spPr>
          <a:xfrm>
            <a:off x="1736243" y="5811634"/>
            <a:ext cx="6081487" cy="830997"/>
          </a:xfrm>
          <a:prstGeom prst="rect">
            <a:avLst/>
          </a:prstGeom>
          <a:noFill/>
        </p:spPr>
        <p:txBody>
          <a:bodyPr wrap="square" rtlCol="0">
            <a:spAutoFit/>
          </a:bodyPr>
          <a:lstStyle/>
          <a:p>
            <a:r>
              <a:rPr lang="en-US" sz="2400" dirty="0" smtClean="0">
                <a:solidFill>
                  <a:schemeClr val="tx1">
                    <a:lumMod val="50000"/>
                  </a:schemeClr>
                </a:solidFill>
              </a:rPr>
              <a:t>Assembly length increases with read length, especially when it passes the repeat length</a:t>
            </a:r>
            <a:endParaRPr lang="en-US" sz="2400" dirty="0">
              <a:solidFill>
                <a:schemeClr val="tx1">
                  <a:lumMod val="50000"/>
                </a:schemeClr>
              </a:solidFill>
            </a:endParaRPr>
          </a:p>
        </p:txBody>
      </p:sp>
      <p:pic>
        <p:nvPicPr>
          <p:cNvPr id="3" name="Picture 2"/>
          <p:cNvPicPr>
            <a:picLocks noChangeAspect="1"/>
          </p:cNvPicPr>
          <p:nvPr/>
        </p:nvPicPr>
        <p:blipFill>
          <a:blip r:embed="rId3"/>
          <a:stretch>
            <a:fillRect/>
          </a:stretch>
        </p:blipFill>
        <p:spPr>
          <a:xfrm>
            <a:off x="0" y="1326819"/>
            <a:ext cx="9144000" cy="3988993"/>
          </a:xfrm>
          <a:prstGeom prst="rect">
            <a:avLst/>
          </a:prstGeom>
        </p:spPr>
      </p:pic>
    </p:spTree>
    <p:extLst>
      <p:ext uri="{BB962C8B-B14F-4D97-AF65-F5344CB8AC3E}">
        <p14:creationId xmlns:p14="http://schemas.microsoft.com/office/powerpoint/2010/main" val="135922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0" y="1126891"/>
            <a:ext cx="2213429" cy="461665"/>
          </a:xfrm>
          <a:prstGeom prst="rect">
            <a:avLst/>
          </a:prstGeom>
          <a:noFill/>
        </p:spPr>
        <p:txBody>
          <a:bodyPr wrap="square" rtlCol="0">
            <a:spAutoFit/>
          </a:bodyPr>
          <a:lstStyle/>
          <a:p>
            <a:r>
              <a:rPr lang="en-US" sz="2400" dirty="0" smtClean="0">
                <a:solidFill>
                  <a:schemeClr val="tx1">
                    <a:lumMod val="50000"/>
                  </a:schemeClr>
                </a:solidFill>
              </a:rPr>
              <a:t>39 Plant Species</a:t>
            </a:r>
            <a:endParaRPr lang="en-US" sz="2400" dirty="0">
              <a:solidFill>
                <a:schemeClr val="tx1">
                  <a:lumMod val="50000"/>
                </a:schemeClr>
              </a:solidFill>
            </a:endParaRPr>
          </a:p>
        </p:txBody>
      </p:sp>
      <p:pic>
        <p:nvPicPr>
          <p:cNvPr id="4" name="Picture 3"/>
          <p:cNvPicPr>
            <a:picLocks noChangeAspect="1"/>
          </p:cNvPicPr>
          <p:nvPr/>
        </p:nvPicPr>
        <p:blipFill rotWithShape="1">
          <a:blip r:embed="rId3"/>
          <a:srcRect b="49012"/>
          <a:stretch/>
        </p:blipFill>
        <p:spPr>
          <a:xfrm>
            <a:off x="2344055" y="1126891"/>
            <a:ext cx="5914573" cy="2893566"/>
          </a:xfrm>
          <a:prstGeom prst="rect">
            <a:avLst/>
          </a:prstGeom>
        </p:spPr>
      </p:pic>
    </p:spTree>
    <p:extLst>
      <p:ext uri="{BB962C8B-B14F-4D97-AF65-F5344CB8AC3E}">
        <p14:creationId xmlns:p14="http://schemas.microsoft.com/office/powerpoint/2010/main" val="210559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Scaffolding</a:t>
            </a:r>
          </a:p>
        </p:txBody>
      </p:sp>
      <p:sp>
        <p:nvSpPr>
          <p:cNvPr id="10" name="TextBox 9"/>
          <p:cNvSpPr txBox="1"/>
          <p:nvPr/>
        </p:nvSpPr>
        <p:spPr>
          <a:xfrm>
            <a:off x="328356" y="1109005"/>
            <a:ext cx="6081487" cy="1569660"/>
          </a:xfrm>
          <a:prstGeom prst="rect">
            <a:avLst/>
          </a:prstGeom>
          <a:noFill/>
        </p:spPr>
        <p:txBody>
          <a:bodyPr wrap="square" rtlCol="0">
            <a:spAutoFit/>
          </a:bodyPr>
          <a:lstStyle/>
          <a:p>
            <a:r>
              <a:rPr lang="en-US" sz="2400" dirty="0" err="1" smtClean="0">
                <a:solidFill>
                  <a:schemeClr val="tx1">
                    <a:lumMod val="50000"/>
                  </a:schemeClr>
                </a:solidFill>
              </a:rPr>
              <a:t>Contigs</a:t>
            </a:r>
            <a:r>
              <a:rPr lang="en-US" sz="2400" dirty="0" smtClean="0">
                <a:solidFill>
                  <a:schemeClr val="tx1">
                    <a:lumMod val="50000"/>
                  </a:schemeClr>
                </a:solidFill>
              </a:rPr>
              <a:t> end at</a:t>
            </a:r>
          </a:p>
          <a:p>
            <a:r>
              <a:rPr lang="en-US" sz="2400" dirty="0">
                <a:solidFill>
                  <a:schemeClr val="tx1">
                    <a:lumMod val="50000"/>
                  </a:schemeClr>
                </a:solidFill>
              </a:rPr>
              <a:t>	</a:t>
            </a:r>
            <a:r>
              <a:rPr lang="en-US" sz="2400" dirty="0" smtClean="0">
                <a:solidFill>
                  <a:schemeClr val="tx1">
                    <a:lumMod val="50000"/>
                  </a:schemeClr>
                </a:solidFill>
              </a:rPr>
              <a:t>- coverage gaps</a:t>
            </a:r>
          </a:p>
          <a:p>
            <a:r>
              <a:rPr lang="en-US" sz="2400" dirty="0">
                <a:solidFill>
                  <a:schemeClr val="tx1">
                    <a:lumMod val="50000"/>
                  </a:schemeClr>
                </a:solidFill>
              </a:rPr>
              <a:t>	</a:t>
            </a:r>
            <a:r>
              <a:rPr lang="en-US" sz="2400" dirty="0" smtClean="0">
                <a:solidFill>
                  <a:schemeClr val="tx1">
                    <a:lumMod val="50000"/>
                  </a:schemeClr>
                </a:solidFill>
              </a:rPr>
              <a:t>- errors</a:t>
            </a:r>
          </a:p>
          <a:p>
            <a:r>
              <a:rPr lang="en-US" sz="2400" dirty="0">
                <a:solidFill>
                  <a:schemeClr val="tx1">
                    <a:lumMod val="50000"/>
                  </a:schemeClr>
                </a:solidFill>
              </a:rPr>
              <a:t>	</a:t>
            </a:r>
            <a:r>
              <a:rPr lang="en-US" sz="2400" dirty="0" smtClean="0">
                <a:solidFill>
                  <a:schemeClr val="tx1">
                    <a:lumMod val="50000"/>
                  </a:schemeClr>
                </a:solidFill>
              </a:rPr>
              <a:t>- repeat boundaries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0" y="3882130"/>
            <a:ext cx="9144000" cy="2461054"/>
          </a:xfrm>
          <a:prstGeom prst="rect">
            <a:avLst/>
          </a:prstGeom>
        </p:spPr>
      </p:pic>
      <p:sp>
        <p:nvSpPr>
          <p:cNvPr id="7" name="TextBox 6"/>
          <p:cNvSpPr txBox="1"/>
          <p:nvPr/>
        </p:nvSpPr>
        <p:spPr>
          <a:xfrm>
            <a:off x="495271" y="2814434"/>
            <a:ext cx="6081487" cy="1200329"/>
          </a:xfrm>
          <a:prstGeom prst="rect">
            <a:avLst/>
          </a:prstGeom>
          <a:noFill/>
        </p:spPr>
        <p:txBody>
          <a:bodyPr wrap="square" rtlCol="0">
            <a:spAutoFit/>
          </a:bodyPr>
          <a:lstStyle/>
          <a:p>
            <a:r>
              <a:rPr lang="en-US" sz="2400" dirty="0" smtClean="0">
                <a:solidFill>
                  <a:schemeClr val="tx1">
                    <a:lumMod val="50000"/>
                  </a:schemeClr>
                </a:solidFill>
              </a:rPr>
              <a:t>Use paired end/mate information to place </a:t>
            </a:r>
            <a:r>
              <a:rPr lang="en-US" sz="2400" dirty="0" err="1" smtClean="0">
                <a:solidFill>
                  <a:schemeClr val="tx1">
                    <a:lumMod val="50000"/>
                  </a:schemeClr>
                </a:solidFill>
              </a:rPr>
              <a:t>contigs</a:t>
            </a:r>
            <a:r>
              <a:rPr lang="en-US" sz="2400" dirty="0" smtClean="0">
                <a:solidFill>
                  <a:schemeClr val="tx1">
                    <a:lumMod val="50000"/>
                  </a:schemeClr>
                </a:solidFill>
              </a:rPr>
              <a:t> relative to each other</a:t>
            </a:r>
          </a:p>
          <a:p>
            <a:r>
              <a:rPr lang="en-US" sz="2400" dirty="0">
                <a:solidFill>
                  <a:schemeClr val="tx1">
                    <a:lumMod val="50000"/>
                  </a:schemeClr>
                </a:solidFill>
              </a:rPr>
              <a:t>	</a:t>
            </a:r>
            <a:r>
              <a:rPr lang="en-US" sz="2400" dirty="0" smtClean="0">
                <a:solidFill>
                  <a:schemeClr val="tx1">
                    <a:lumMod val="50000"/>
                  </a:schemeClr>
                </a:solidFill>
              </a:rPr>
              <a:t>- has gaps</a:t>
            </a:r>
            <a:endParaRPr lang="en-US" sz="2400" dirty="0">
              <a:solidFill>
                <a:schemeClr val="tx1">
                  <a:lumMod val="50000"/>
                </a:schemeClr>
              </a:solidFill>
            </a:endParaRPr>
          </a:p>
        </p:txBody>
      </p:sp>
    </p:spTree>
    <p:extLst>
      <p:ext uri="{BB962C8B-B14F-4D97-AF65-F5344CB8AC3E}">
        <p14:creationId xmlns:p14="http://schemas.microsoft.com/office/powerpoint/2010/main" val="74349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Tools</a:t>
            </a:r>
          </a:p>
        </p:txBody>
      </p:sp>
      <p:sp>
        <p:nvSpPr>
          <p:cNvPr id="5" name="TextBox 4"/>
          <p:cNvSpPr txBox="1"/>
          <p:nvPr/>
        </p:nvSpPr>
        <p:spPr>
          <a:xfrm>
            <a:off x="1138777" y="2479752"/>
            <a:ext cx="7340204" cy="1815882"/>
          </a:xfrm>
          <a:prstGeom prst="rect">
            <a:avLst/>
          </a:prstGeom>
          <a:noFill/>
        </p:spPr>
        <p:txBody>
          <a:bodyPr wrap="square" rtlCol="0">
            <a:spAutoFit/>
          </a:bodyPr>
          <a:lstStyle/>
          <a:p>
            <a:r>
              <a:rPr lang="en-US" sz="2800" dirty="0" err="1" smtClean="0"/>
              <a:t>SOAPdenovo</a:t>
            </a:r>
            <a:r>
              <a:rPr lang="en-US" sz="2800" dirty="0" smtClean="0"/>
              <a:t>,  </a:t>
            </a:r>
            <a:r>
              <a:rPr lang="en-US" sz="2800" dirty="0" err="1" smtClean="0"/>
              <a:t>HyDA</a:t>
            </a:r>
            <a:r>
              <a:rPr lang="en-US" sz="2800" dirty="0" smtClean="0"/>
              <a:t>,</a:t>
            </a:r>
            <a:r>
              <a:rPr lang="en-US" sz="2800" dirty="0"/>
              <a:t> </a:t>
            </a:r>
            <a:r>
              <a:rPr lang="en-US" sz="2800" dirty="0" err="1" smtClean="0"/>
              <a:t>ABySS</a:t>
            </a:r>
            <a:r>
              <a:rPr lang="en-US" sz="2800" dirty="0" smtClean="0"/>
              <a:t>,</a:t>
            </a:r>
            <a:r>
              <a:rPr lang="en-US" sz="2800" dirty="0"/>
              <a:t> </a:t>
            </a:r>
            <a:r>
              <a:rPr lang="en-US" sz="2800" dirty="0" smtClean="0"/>
              <a:t>ALLPATHS-LG,</a:t>
            </a:r>
            <a:r>
              <a:rPr lang="en-US" sz="2800" dirty="0"/>
              <a:t> </a:t>
            </a:r>
            <a:r>
              <a:rPr lang="en-US" sz="2800" dirty="0" smtClean="0"/>
              <a:t>Velvet,</a:t>
            </a:r>
            <a:r>
              <a:rPr lang="en-US" sz="2800" dirty="0"/>
              <a:t> </a:t>
            </a:r>
            <a:r>
              <a:rPr lang="en-US" sz="2800" dirty="0" smtClean="0"/>
              <a:t> Celera,  </a:t>
            </a:r>
            <a:r>
              <a:rPr lang="en-US" sz="2800" dirty="0" err="1" smtClean="0"/>
              <a:t>PacBio</a:t>
            </a:r>
            <a:r>
              <a:rPr lang="en-US" sz="2800" dirty="0" smtClean="0"/>
              <a:t> </a:t>
            </a:r>
            <a:r>
              <a:rPr lang="en-US" sz="2800" dirty="0"/>
              <a:t>Corrected </a:t>
            </a:r>
            <a:r>
              <a:rPr lang="en-US" sz="2800" dirty="0" smtClean="0"/>
              <a:t>Reads,  Mira, </a:t>
            </a:r>
            <a:r>
              <a:rPr lang="en-US" sz="2800" dirty="0" err="1" smtClean="0"/>
              <a:t>meraculous</a:t>
            </a:r>
            <a:r>
              <a:rPr lang="en-US" sz="2800" dirty="0" smtClean="0"/>
              <a:t>,  </a:t>
            </a:r>
            <a:r>
              <a:rPr lang="en-US" sz="2800" dirty="0" err="1" smtClean="0"/>
              <a:t>Newbler</a:t>
            </a:r>
            <a:r>
              <a:rPr lang="en-US" sz="2800" dirty="0" smtClean="0"/>
              <a:t>,  Ray,  SGA, CLC Assembly Cell </a:t>
            </a:r>
            <a:r>
              <a:rPr lang="is-IS" sz="2800" dirty="0" smtClean="0"/>
              <a:t>… </a:t>
            </a:r>
            <a:endParaRPr lang="en-US" sz="2800" dirty="0"/>
          </a:p>
        </p:txBody>
      </p:sp>
      <p:sp>
        <p:nvSpPr>
          <p:cNvPr id="7" name="TextBox 6"/>
          <p:cNvSpPr txBox="1"/>
          <p:nvPr/>
        </p:nvSpPr>
        <p:spPr>
          <a:xfrm>
            <a:off x="831272" y="1163782"/>
            <a:ext cx="6437745" cy="584775"/>
          </a:xfrm>
          <a:prstGeom prst="rect">
            <a:avLst/>
          </a:prstGeom>
          <a:noFill/>
        </p:spPr>
        <p:txBody>
          <a:bodyPr wrap="square" rtlCol="0">
            <a:spAutoFit/>
          </a:bodyPr>
          <a:lstStyle/>
          <a:p>
            <a:r>
              <a:rPr lang="en-US" sz="3200" dirty="0" smtClean="0">
                <a:solidFill>
                  <a:schemeClr val="tx1">
                    <a:lumMod val="50000"/>
                  </a:schemeClr>
                </a:solidFill>
              </a:rPr>
              <a:t>Loads! Including but not limited to .. </a:t>
            </a:r>
            <a:endParaRPr lang="en-US" sz="3200" dirty="0">
              <a:solidFill>
                <a:schemeClr val="tx1">
                  <a:lumMod val="50000"/>
                </a:schemeClr>
              </a:solidFill>
            </a:endParaRPr>
          </a:p>
        </p:txBody>
      </p:sp>
    </p:spTree>
    <p:extLst>
      <p:ext uri="{BB962C8B-B14F-4D97-AF65-F5344CB8AC3E}">
        <p14:creationId xmlns:p14="http://schemas.microsoft.com/office/powerpoint/2010/main" val="158645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Tools</a:t>
            </a:r>
          </a:p>
        </p:txBody>
      </p:sp>
      <p:pic>
        <p:nvPicPr>
          <p:cNvPr id="3" name="Picture 2"/>
          <p:cNvPicPr>
            <a:picLocks noChangeAspect="1"/>
          </p:cNvPicPr>
          <p:nvPr/>
        </p:nvPicPr>
        <p:blipFill rotWithShape="1">
          <a:blip r:embed="rId3"/>
          <a:srcRect r="2863"/>
          <a:stretch/>
        </p:blipFill>
        <p:spPr>
          <a:xfrm>
            <a:off x="1243083" y="1478972"/>
            <a:ext cx="2663899" cy="4681682"/>
          </a:xfrm>
          <a:prstGeom prst="rect">
            <a:avLst/>
          </a:prstGeom>
        </p:spPr>
      </p:pic>
      <p:pic>
        <p:nvPicPr>
          <p:cNvPr id="4" name="Picture 3"/>
          <p:cNvPicPr>
            <a:picLocks noChangeAspect="1"/>
          </p:cNvPicPr>
          <p:nvPr/>
        </p:nvPicPr>
        <p:blipFill>
          <a:blip r:embed="rId4"/>
          <a:stretch>
            <a:fillRect/>
          </a:stretch>
        </p:blipFill>
        <p:spPr>
          <a:xfrm>
            <a:off x="5128540" y="1399885"/>
            <a:ext cx="2816295" cy="4839855"/>
          </a:xfrm>
          <a:prstGeom prst="rect">
            <a:avLst/>
          </a:prstGeom>
        </p:spPr>
      </p:pic>
      <p:sp>
        <p:nvSpPr>
          <p:cNvPr id="5" name="TextBox 4"/>
          <p:cNvSpPr txBox="1"/>
          <p:nvPr/>
        </p:nvSpPr>
        <p:spPr>
          <a:xfrm>
            <a:off x="1434341" y="955752"/>
            <a:ext cx="2281382" cy="523220"/>
          </a:xfrm>
          <a:prstGeom prst="rect">
            <a:avLst/>
          </a:prstGeom>
          <a:noFill/>
        </p:spPr>
        <p:txBody>
          <a:bodyPr wrap="square" rtlCol="0">
            <a:spAutoFit/>
          </a:bodyPr>
          <a:lstStyle/>
          <a:p>
            <a:r>
              <a:rPr lang="en-US" sz="2800" dirty="0" err="1" smtClean="0"/>
              <a:t>SOAPdenovo</a:t>
            </a:r>
            <a:endParaRPr lang="en-US" sz="2800" dirty="0"/>
          </a:p>
        </p:txBody>
      </p:sp>
      <p:sp>
        <p:nvSpPr>
          <p:cNvPr id="6" name="TextBox 5"/>
          <p:cNvSpPr txBox="1"/>
          <p:nvPr/>
        </p:nvSpPr>
        <p:spPr>
          <a:xfrm>
            <a:off x="5199726" y="955752"/>
            <a:ext cx="2892895" cy="523220"/>
          </a:xfrm>
          <a:prstGeom prst="rect">
            <a:avLst/>
          </a:prstGeom>
          <a:noFill/>
        </p:spPr>
        <p:txBody>
          <a:bodyPr wrap="square" rtlCol="0">
            <a:spAutoFit/>
          </a:bodyPr>
          <a:lstStyle/>
          <a:p>
            <a:r>
              <a:rPr lang="en-US" sz="2800" smtClean="0"/>
              <a:t>Celera Assembler</a:t>
            </a:r>
            <a:endParaRPr lang="en-US" sz="2800" dirty="0"/>
          </a:p>
        </p:txBody>
      </p:sp>
    </p:spTree>
    <p:extLst>
      <p:ext uri="{BB962C8B-B14F-4D97-AF65-F5344CB8AC3E}">
        <p14:creationId xmlns:p14="http://schemas.microsoft.com/office/powerpoint/2010/main" val="121207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Short read assembly</a:t>
            </a:r>
          </a:p>
        </p:txBody>
      </p:sp>
      <p:sp>
        <p:nvSpPr>
          <p:cNvPr id="4" name="TextBox 3"/>
          <p:cNvSpPr txBox="1"/>
          <p:nvPr/>
        </p:nvSpPr>
        <p:spPr>
          <a:xfrm>
            <a:off x="73890" y="4853972"/>
            <a:ext cx="8811492" cy="1815882"/>
          </a:xfrm>
          <a:prstGeom prst="rect">
            <a:avLst/>
          </a:prstGeom>
          <a:noFill/>
        </p:spPr>
        <p:txBody>
          <a:bodyPr wrap="square" rtlCol="0">
            <a:spAutoFit/>
          </a:bodyPr>
          <a:lstStyle/>
          <a:p>
            <a:pPr marL="514350" indent="-514350">
              <a:buAutoNum type="arabicPeriod"/>
            </a:pPr>
            <a:r>
              <a:rPr lang="en-US" sz="2800" dirty="0" smtClean="0">
                <a:solidFill>
                  <a:schemeClr val="tx1">
                    <a:lumMod val="50000"/>
                  </a:schemeClr>
                </a:solidFill>
              </a:rPr>
              <a:t>Get a big computer</a:t>
            </a:r>
          </a:p>
          <a:p>
            <a:pPr marL="971550" lvl="1" indent="-514350">
              <a:buAutoNum type="arabicPeriod"/>
            </a:pPr>
            <a:r>
              <a:rPr lang="en-US" sz="2800" dirty="0" smtClean="0">
                <a:solidFill>
                  <a:schemeClr val="tx1">
                    <a:lumMod val="50000"/>
                  </a:schemeClr>
                </a:solidFill>
              </a:rPr>
              <a:t>Different specs for every genome and sequence data.  </a:t>
            </a:r>
          </a:p>
          <a:p>
            <a:pPr marL="971550" lvl="1" indent="-514350">
              <a:buAutoNum type="arabicPeriod"/>
            </a:pPr>
            <a:r>
              <a:rPr lang="en-US" sz="2800" dirty="0" smtClean="0">
                <a:solidFill>
                  <a:schemeClr val="tx1">
                    <a:lumMod val="50000"/>
                  </a:schemeClr>
                </a:solidFill>
              </a:rPr>
              <a:t>&gt; 128Gb RAM for Pathogen genomes</a:t>
            </a:r>
          </a:p>
          <a:p>
            <a:pPr marL="971550" lvl="1" indent="-514350">
              <a:buAutoNum type="arabicPeriod"/>
            </a:pPr>
            <a:r>
              <a:rPr lang="en-US" sz="2800" dirty="0" smtClean="0">
                <a:solidFill>
                  <a:schemeClr val="tx1">
                    <a:lumMod val="50000"/>
                  </a:schemeClr>
                </a:solidFill>
              </a:rPr>
              <a:t>&gt; 1Tb for Plant genomes </a:t>
            </a:r>
            <a:endParaRPr lang="en-US" sz="2800" dirty="0">
              <a:solidFill>
                <a:schemeClr val="tx1">
                  <a:lumMod val="50000"/>
                </a:schemeClr>
              </a:solidFill>
            </a:endParaRPr>
          </a:p>
        </p:txBody>
      </p:sp>
      <p:sp>
        <p:nvSpPr>
          <p:cNvPr id="5" name="TextBox 4"/>
          <p:cNvSpPr txBox="1"/>
          <p:nvPr/>
        </p:nvSpPr>
        <p:spPr>
          <a:xfrm>
            <a:off x="203199" y="941281"/>
            <a:ext cx="3648364" cy="707886"/>
          </a:xfrm>
          <a:prstGeom prst="rect">
            <a:avLst/>
          </a:prstGeom>
          <a:noFill/>
        </p:spPr>
        <p:txBody>
          <a:bodyPr wrap="square" rtlCol="0">
            <a:spAutoFit/>
          </a:bodyPr>
          <a:lstStyle/>
          <a:p>
            <a:r>
              <a:rPr lang="en-US" sz="4000" dirty="0" err="1" smtClean="0">
                <a:solidFill>
                  <a:schemeClr val="tx1">
                    <a:lumMod val="50000"/>
                  </a:schemeClr>
                </a:solidFill>
              </a:rPr>
              <a:t>SOAPdenovo</a:t>
            </a:r>
            <a:endParaRPr lang="en-US" sz="4000" dirty="0">
              <a:solidFill>
                <a:schemeClr val="tx1">
                  <a:lumMod val="50000"/>
                </a:schemeClr>
              </a:solidFill>
            </a:endParaRPr>
          </a:p>
        </p:txBody>
      </p:sp>
      <p:pic>
        <p:nvPicPr>
          <p:cNvPr id="6" name="Picture 5"/>
          <p:cNvPicPr>
            <a:picLocks noChangeAspect="1"/>
          </p:cNvPicPr>
          <p:nvPr/>
        </p:nvPicPr>
        <p:blipFill>
          <a:blip r:embed="rId3"/>
          <a:stretch>
            <a:fillRect/>
          </a:stretch>
        </p:blipFill>
        <p:spPr>
          <a:xfrm>
            <a:off x="0" y="1570395"/>
            <a:ext cx="9144000" cy="3283577"/>
          </a:xfrm>
          <a:prstGeom prst="rect">
            <a:avLst/>
          </a:prstGeom>
        </p:spPr>
      </p:pic>
    </p:spTree>
    <p:extLst>
      <p:ext uri="{BB962C8B-B14F-4D97-AF65-F5344CB8AC3E}">
        <p14:creationId xmlns:p14="http://schemas.microsoft.com/office/powerpoint/2010/main" val="663968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5143" y="1021441"/>
            <a:ext cx="4572000" cy="969496"/>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smtClean="0">
                <a:latin typeface="Calibri" panose="020F0502020204030204" pitchFamily="34" charset="0"/>
              </a:rPr>
              <a:t>FASTQC </a:t>
            </a:r>
            <a:r>
              <a:rPr lang="en-CA" sz="2000" dirty="0" smtClean="0">
                <a:latin typeface="Calibri" panose="020F0502020204030204" pitchFamily="34" charset="0"/>
              </a:rPr>
              <a:t>plots quality scores and sequence metrics and allows development of filter thresholds for whole sequence sets</a:t>
            </a:r>
            <a:endParaRPr lang="en-CA" sz="2000" dirty="0">
              <a:latin typeface="Calibri" panose="020F0502020204030204" pitchFamily="34" charset="0"/>
            </a:endParaRPr>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61" y="2361363"/>
            <a:ext cx="4452239" cy="3321074"/>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565" y="2291024"/>
            <a:ext cx="4572000" cy="3391413"/>
          </a:xfrm>
          <a:prstGeom prst="rect">
            <a:avLst/>
          </a:prstGeom>
        </p:spPr>
      </p:pic>
      <p:sp>
        <p:nvSpPr>
          <p:cNvPr id="19" name="TextBox 18"/>
          <p:cNvSpPr txBox="1"/>
          <p:nvPr/>
        </p:nvSpPr>
        <p:spPr>
          <a:xfrm>
            <a:off x="1160174" y="5958636"/>
            <a:ext cx="2371411" cy="369332"/>
          </a:xfrm>
          <a:prstGeom prst="rect">
            <a:avLst/>
          </a:prstGeom>
          <a:noFill/>
        </p:spPr>
        <p:txBody>
          <a:bodyPr wrap="square" rtlCol="0">
            <a:spAutoFit/>
          </a:bodyPr>
          <a:lstStyle/>
          <a:p>
            <a:r>
              <a:rPr lang="en-US" smtClean="0"/>
              <a:t>before</a:t>
            </a:r>
            <a:endParaRPr lang="en-US"/>
          </a:p>
        </p:txBody>
      </p:sp>
      <p:sp>
        <p:nvSpPr>
          <p:cNvPr id="22" name="TextBox 21"/>
          <p:cNvSpPr txBox="1"/>
          <p:nvPr/>
        </p:nvSpPr>
        <p:spPr>
          <a:xfrm>
            <a:off x="5060609" y="5958636"/>
            <a:ext cx="2371411" cy="369332"/>
          </a:xfrm>
          <a:prstGeom prst="rect">
            <a:avLst/>
          </a:prstGeom>
          <a:noFill/>
        </p:spPr>
        <p:txBody>
          <a:bodyPr wrap="square" rtlCol="0">
            <a:spAutoFit/>
          </a:bodyPr>
          <a:lstStyle/>
          <a:p>
            <a:r>
              <a:rPr lang="en-US" dirty="0" smtClean="0"/>
              <a:t>after</a:t>
            </a:r>
            <a:endParaRPr lang="en-US" dirty="0"/>
          </a:p>
        </p:txBody>
      </p:sp>
    </p:spTree>
    <p:extLst>
      <p:ext uri="{BB962C8B-B14F-4D97-AF65-F5344CB8AC3E}">
        <p14:creationId xmlns:p14="http://schemas.microsoft.com/office/powerpoint/2010/main" val="18198173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7984" y="3068960"/>
            <a:ext cx="4036153" cy="14401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968466" y="3068216"/>
            <a:ext cx="495672" cy="144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Down Arrow 2"/>
          <p:cNvSpPr/>
          <p:nvPr/>
        </p:nvSpPr>
        <p:spPr>
          <a:xfrm>
            <a:off x="6051870" y="331186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4427985" y="3752162"/>
            <a:ext cx="3540482" cy="15401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4427984" y="4301350"/>
            <a:ext cx="4036154" cy="15314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6591930" y="4300606"/>
            <a:ext cx="1872208" cy="15388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Down Arrow 12"/>
          <p:cNvSpPr/>
          <p:nvPr/>
        </p:nvSpPr>
        <p:spPr>
          <a:xfrm>
            <a:off x="6051870" y="454425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4427985" y="4984552"/>
            <a:ext cx="2163945" cy="17264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01541" y="1236404"/>
            <a:ext cx="4572000" cy="1554272"/>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err="1" smtClean="0">
                <a:latin typeface="Calibri" panose="020F0502020204030204" pitchFamily="34" charset="0"/>
              </a:rPr>
              <a:t>Trimmomatic</a:t>
            </a:r>
            <a:r>
              <a:rPr lang="en-CA" sz="2000" dirty="0" smtClean="0">
                <a:latin typeface="Calibri" panose="020F0502020204030204" pitchFamily="34" charset="0"/>
              </a:rPr>
              <a:t> uses a sliding window approach from the 5` end to identify low quality regions which are then trimmed from the 3` end. Reads &lt; 36 </a:t>
            </a:r>
            <a:r>
              <a:rPr lang="en-CA" sz="2000" dirty="0" err="1" smtClean="0">
                <a:latin typeface="Calibri" panose="020F0502020204030204" pitchFamily="34" charset="0"/>
              </a:rPr>
              <a:t>bp</a:t>
            </a:r>
            <a:r>
              <a:rPr lang="en-CA" sz="2000" dirty="0" smtClean="0">
                <a:latin typeface="Calibri" panose="020F0502020204030204" pitchFamily="34" charset="0"/>
              </a:rPr>
              <a:t> are discarded </a:t>
            </a:r>
            <a:endParaRPr lang="en-CA" sz="2000" dirty="0">
              <a:latin typeface="Calibri" panose="020F0502020204030204" pitchFamily="34" charset="0"/>
            </a:endParaRPr>
          </a:p>
        </p:txBody>
      </p:sp>
      <p:sp>
        <p:nvSpPr>
          <p:cNvPr id="20" name="Multiply 19"/>
          <p:cNvSpPr/>
          <p:nvPr/>
        </p:nvSpPr>
        <p:spPr>
          <a:xfrm>
            <a:off x="5157909" y="4706268"/>
            <a:ext cx="576064" cy="72920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spTree>
    <p:extLst>
      <p:ext uri="{BB962C8B-B14F-4D97-AF65-F5344CB8AC3E}">
        <p14:creationId xmlns:p14="http://schemas.microsoft.com/office/powerpoint/2010/main" val="321536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Long read assembly</a:t>
            </a:r>
          </a:p>
        </p:txBody>
      </p:sp>
      <p:pic>
        <p:nvPicPr>
          <p:cNvPr id="3" name="Picture 2"/>
          <p:cNvPicPr>
            <a:picLocks noChangeAspect="1"/>
          </p:cNvPicPr>
          <p:nvPr/>
        </p:nvPicPr>
        <p:blipFill>
          <a:blip r:embed="rId3"/>
          <a:stretch>
            <a:fillRect/>
          </a:stretch>
        </p:blipFill>
        <p:spPr>
          <a:xfrm>
            <a:off x="919018" y="1833964"/>
            <a:ext cx="7305964" cy="4859236"/>
          </a:xfrm>
          <a:prstGeom prst="rect">
            <a:avLst/>
          </a:prstGeom>
        </p:spPr>
      </p:pic>
      <p:sp>
        <p:nvSpPr>
          <p:cNvPr id="4" name="TextBox 3"/>
          <p:cNvSpPr txBox="1"/>
          <p:nvPr/>
        </p:nvSpPr>
        <p:spPr>
          <a:xfrm>
            <a:off x="387928" y="1040093"/>
            <a:ext cx="3315854" cy="584775"/>
          </a:xfrm>
          <a:prstGeom prst="rect">
            <a:avLst/>
          </a:prstGeom>
          <a:noFill/>
        </p:spPr>
        <p:txBody>
          <a:bodyPr wrap="square" rtlCol="0">
            <a:spAutoFit/>
          </a:bodyPr>
          <a:lstStyle/>
          <a:p>
            <a:r>
              <a:rPr lang="en-US" sz="3200" dirty="0" smtClean="0"/>
              <a:t>Celera Assembler</a:t>
            </a:r>
            <a:endParaRPr lang="en-US" sz="3200" dirty="0"/>
          </a:p>
        </p:txBody>
      </p:sp>
    </p:spTree>
    <p:extLst>
      <p:ext uri="{BB962C8B-B14F-4D97-AF65-F5344CB8AC3E}">
        <p14:creationId xmlns:p14="http://schemas.microsoft.com/office/powerpoint/2010/main" val="86895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Hybrid assembly</a:t>
            </a:r>
          </a:p>
        </p:txBody>
      </p:sp>
      <p:pic>
        <p:nvPicPr>
          <p:cNvPr id="3" name="Picture 2"/>
          <p:cNvPicPr>
            <a:picLocks noChangeAspect="1"/>
          </p:cNvPicPr>
          <p:nvPr/>
        </p:nvPicPr>
        <p:blipFill>
          <a:blip r:embed="rId3"/>
          <a:stretch>
            <a:fillRect/>
          </a:stretch>
        </p:blipFill>
        <p:spPr>
          <a:xfrm>
            <a:off x="83128" y="3131336"/>
            <a:ext cx="9144000" cy="2885946"/>
          </a:xfrm>
          <a:prstGeom prst="rect">
            <a:avLst/>
          </a:prstGeom>
        </p:spPr>
      </p:pic>
      <p:sp>
        <p:nvSpPr>
          <p:cNvPr id="4" name="TextBox 3"/>
          <p:cNvSpPr txBox="1"/>
          <p:nvPr/>
        </p:nvSpPr>
        <p:spPr>
          <a:xfrm>
            <a:off x="1662544" y="1403927"/>
            <a:ext cx="5449455" cy="646331"/>
          </a:xfrm>
          <a:prstGeom prst="rect">
            <a:avLst/>
          </a:prstGeom>
          <a:noFill/>
        </p:spPr>
        <p:txBody>
          <a:bodyPr wrap="square" rtlCol="0">
            <a:spAutoFit/>
          </a:bodyPr>
          <a:lstStyle/>
          <a:p>
            <a:r>
              <a:rPr lang="en-US" dirty="0" smtClean="0"/>
              <a:t>1. Map Illumina reads to </a:t>
            </a:r>
            <a:r>
              <a:rPr lang="en-US" dirty="0" err="1" smtClean="0"/>
              <a:t>PacBio</a:t>
            </a:r>
            <a:r>
              <a:rPr lang="en-US" dirty="0" smtClean="0"/>
              <a:t> reads to correct errors</a:t>
            </a:r>
          </a:p>
          <a:p>
            <a:r>
              <a:rPr lang="en-US" dirty="0" smtClean="0"/>
              <a:t>2.  Assemble </a:t>
            </a:r>
            <a:endParaRPr lang="en-US" dirty="0"/>
          </a:p>
        </p:txBody>
      </p:sp>
    </p:spTree>
    <p:extLst>
      <p:ext uri="{BB962C8B-B14F-4D97-AF65-F5344CB8AC3E}">
        <p14:creationId xmlns:p14="http://schemas.microsoft.com/office/powerpoint/2010/main" val="267964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845593" y="1742468"/>
            <a:ext cx="7277130" cy="461665"/>
          </a:xfrm>
          <a:prstGeom prst="rect">
            <a:avLst/>
          </a:prstGeom>
          <a:noFill/>
        </p:spPr>
        <p:txBody>
          <a:bodyPr wrap="square" rtlCol="0">
            <a:spAutoFit/>
          </a:bodyPr>
          <a:lstStyle/>
          <a:p>
            <a:r>
              <a:rPr lang="en-US" sz="2400" dirty="0" smtClean="0">
                <a:solidFill>
                  <a:schemeClr val="tx1">
                    <a:lumMod val="50000"/>
                  </a:schemeClr>
                </a:solidFill>
              </a:rPr>
              <a:t>50 % of genome in </a:t>
            </a:r>
            <a:r>
              <a:rPr lang="en-US" sz="2400" dirty="0" err="1" smtClean="0">
                <a:solidFill>
                  <a:schemeClr val="tx1">
                    <a:lumMod val="50000"/>
                  </a:schemeClr>
                </a:solidFill>
              </a:rPr>
              <a:t>contigs</a:t>
            </a:r>
            <a:r>
              <a:rPr lang="en-US" sz="2400" dirty="0" smtClean="0">
                <a:solidFill>
                  <a:schemeClr val="tx1">
                    <a:lumMod val="50000"/>
                  </a:schemeClr>
                </a:solidFill>
              </a:rPr>
              <a:t> longer than the N50 </a:t>
            </a:r>
            <a:r>
              <a:rPr lang="en-US" sz="2400" dirty="0" err="1" smtClean="0">
                <a:solidFill>
                  <a:schemeClr val="tx1">
                    <a:lumMod val="50000"/>
                  </a:schemeClr>
                </a:solidFill>
              </a:rPr>
              <a:t>contig</a:t>
            </a:r>
            <a:endParaRPr lang="en-US" sz="2400" dirty="0" smtClean="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110837" y="2560356"/>
            <a:ext cx="9144000" cy="3238076"/>
          </a:xfrm>
          <a:prstGeom prst="rect">
            <a:avLst/>
          </a:prstGeom>
        </p:spPr>
      </p:pic>
      <p:sp>
        <p:nvSpPr>
          <p:cNvPr id="5" name="TextBox 4"/>
          <p:cNvSpPr txBox="1"/>
          <p:nvPr/>
        </p:nvSpPr>
        <p:spPr>
          <a:xfrm>
            <a:off x="3796146" y="994345"/>
            <a:ext cx="1773382" cy="584775"/>
          </a:xfrm>
          <a:prstGeom prst="rect">
            <a:avLst/>
          </a:prstGeom>
          <a:noFill/>
        </p:spPr>
        <p:txBody>
          <a:bodyPr wrap="square" rtlCol="0">
            <a:spAutoFit/>
          </a:bodyPr>
          <a:lstStyle/>
          <a:p>
            <a:r>
              <a:rPr lang="en-US" sz="3200" dirty="0" smtClean="0">
                <a:solidFill>
                  <a:schemeClr val="tx1">
                    <a:lumMod val="50000"/>
                  </a:schemeClr>
                </a:solidFill>
              </a:rPr>
              <a:t>N50</a:t>
            </a:r>
            <a:endParaRPr lang="en-US" sz="3200" dirty="0">
              <a:solidFill>
                <a:schemeClr val="tx1">
                  <a:lumMod val="50000"/>
                </a:schemeClr>
              </a:solidFill>
            </a:endParaRPr>
          </a:p>
        </p:txBody>
      </p:sp>
      <p:sp>
        <p:nvSpPr>
          <p:cNvPr id="6" name="TextBox 5"/>
          <p:cNvSpPr txBox="1"/>
          <p:nvPr/>
        </p:nvSpPr>
        <p:spPr>
          <a:xfrm>
            <a:off x="2590800" y="6088559"/>
            <a:ext cx="5957455" cy="769441"/>
          </a:xfrm>
          <a:prstGeom prst="rect">
            <a:avLst/>
          </a:prstGeom>
          <a:noFill/>
        </p:spPr>
        <p:txBody>
          <a:bodyPr wrap="square" rtlCol="0">
            <a:spAutoFit/>
          </a:bodyPr>
          <a:lstStyle/>
          <a:p>
            <a:r>
              <a:rPr lang="en-US" sz="4400" dirty="0" smtClean="0">
                <a:solidFill>
                  <a:schemeClr val="tx1">
                    <a:lumMod val="50000"/>
                  </a:schemeClr>
                </a:solidFill>
              </a:rPr>
              <a:t>Massively Abused!! </a:t>
            </a:r>
            <a:endParaRPr lang="en-US" sz="4400" dirty="0">
              <a:solidFill>
                <a:schemeClr val="tx1">
                  <a:lumMod val="50000"/>
                </a:schemeClr>
              </a:solidFill>
            </a:endParaRPr>
          </a:p>
        </p:txBody>
      </p:sp>
    </p:spTree>
    <p:extLst>
      <p:ext uri="{BB962C8B-B14F-4D97-AF65-F5344CB8AC3E}">
        <p14:creationId xmlns:p14="http://schemas.microsoft.com/office/powerpoint/2010/main" val="840995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845593" y="1751704"/>
            <a:ext cx="7277130" cy="830997"/>
          </a:xfrm>
          <a:prstGeom prst="rect">
            <a:avLst/>
          </a:prstGeom>
          <a:noFill/>
        </p:spPr>
        <p:txBody>
          <a:bodyPr wrap="square" rtlCol="0">
            <a:spAutoFit/>
          </a:bodyPr>
          <a:lstStyle/>
          <a:p>
            <a:pPr algn="ctr"/>
            <a:r>
              <a:rPr lang="en-US" sz="2400" dirty="0" smtClean="0">
                <a:solidFill>
                  <a:schemeClr val="tx1">
                    <a:lumMod val="50000"/>
                  </a:schemeClr>
                </a:solidFill>
              </a:rPr>
              <a:t>Allows easy </a:t>
            </a:r>
            <a:r>
              <a:rPr lang="en-US" sz="2400" dirty="0" err="1" smtClean="0">
                <a:solidFill>
                  <a:schemeClr val="tx1">
                    <a:lumMod val="50000"/>
                  </a:schemeClr>
                </a:solidFill>
              </a:rPr>
              <a:t>visualisation</a:t>
            </a:r>
            <a:r>
              <a:rPr lang="en-US" sz="2400" dirty="0" smtClean="0">
                <a:solidFill>
                  <a:schemeClr val="tx1">
                    <a:lumMod val="50000"/>
                  </a:schemeClr>
                </a:solidFill>
              </a:rPr>
              <a:t> of some graphs. Assess structure (and sanity) of the assembly</a:t>
            </a:r>
          </a:p>
        </p:txBody>
      </p:sp>
      <p:sp>
        <p:nvSpPr>
          <p:cNvPr id="5" name="TextBox 4"/>
          <p:cNvSpPr txBox="1"/>
          <p:nvPr/>
        </p:nvSpPr>
        <p:spPr>
          <a:xfrm>
            <a:off x="1496291" y="1012629"/>
            <a:ext cx="6626432" cy="584775"/>
          </a:xfrm>
          <a:prstGeom prst="rect">
            <a:avLst/>
          </a:prstGeom>
          <a:noFill/>
        </p:spPr>
        <p:txBody>
          <a:bodyPr wrap="square" rtlCol="0">
            <a:spAutoFit/>
          </a:bodyPr>
          <a:lstStyle/>
          <a:p>
            <a:r>
              <a:rPr lang="en-US" sz="3200" dirty="0" smtClean="0">
                <a:solidFill>
                  <a:schemeClr val="tx1">
                    <a:lumMod val="50000"/>
                  </a:schemeClr>
                </a:solidFill>
              </a:rPr>
              <a:t>Visual </a:t>
            </a:r>
            <a:r>
              <a:rPr lang="en-US" sz="3200" smtClean="0">
                <a:solidFill>
                  <a:schemeClr val="tx1">
                    <a:lumMod val="50000"/>
                  </a:schemeClr>
                </a:solidFill>
              </a:rPr>
              <a:t>Graph Inspection - Bandage</a:t>
            </a:r>
            <a:endParaRPr lang="en-US" sz="3200" dirty="0">
              <a:solidFill>
                <a:schemeClr val="tx1">
                  <a:lumMod val="50000"/>
                </a:schemeClr>
              </a:solidFill>
            </a:endParaRPr>
          </a:p>
        </p:txBody>
      </p:sp>
      <p:pic>
        <p:nvPicPr>
          <p:cNvPr id="7" name="Picture 6"/>
          <p:cNvPicPr>
            <a:picLocks noChangeAspect="1"/>
          </p:cNvPicPr>
          <p:nvPr/>
        </p:nvPicPr>
        <p:blipFill>
          <a:blip r:embed="rId3"/>
          <a:stretch>
            <a:fillRect/>
          </a:stretch>
        </p:blipFill>
        <p:spPr>
          <a:xfrm>
            <a:off x="1496291" y="2810391"/>
            <a:ext cx="6049818" cy="3906572"/>
          </a:xfrm>
          <a:prstGeom prst="rect">
            <a:avLst/>
          </a:prstGeom>
        </p:spPr>
      </p:pic>
    </p:spTree>
    <p:extLst>
      <p:ext uri="{BB962C8B-B14F-4D97-AF65-F5344CB8AC3E}">
        <p14:creationId xmlns:p14="http://schemas.microsoft.com/office/powerpoint/2010/main" val="72189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0" y="1126891"/>
            <a:ext cx="2213429" cy="461665"/>
          </a:xfrm>
          <a:prstGeom prst="rect">
            <a:avLst/>
          </a:prstGeom>
          <a:noFill/>
        </p:spPr>
        <p:txBody>
          <a:bodyPr wrap="square" rtlCol="0">
            <a:spAutoFit/>
          </a:bodyPr>
          <a:lstStyle/>
          <a:p>
            <a:r>
              <a:rPr lang="en-US" sz="2400" dirty="0" smtClean="0">
                <a:solidFill>
                  <a:schemeClr val="tx1">
                    <a:lumMod val="50000"/>
                  </a:schemeClr>
                </a:solidFill>
              </a:rPr>
              <a:t>39 Plant Species</a:t>
            </a:r>
            <a:endParaRPr lang="en-US" sz="2400" dirty="0">
              <a:solidFill>
                <a:schemeClr val="tx1">
                  <a:lumMod val="50000"/>
                </a:schemeClr>
              </a:solidFill>
            </a:endParaRPr>
          </a:p>
        </p:txBody>
      </p:sp>
      <p:pic>
        <p:nvPicPr>
          <p:cNvPr id="4" name="Picture 3"/>
          <p:cNvPicPr>
            <a:picLocks noChangeAspect="1"/>
          </p:cNvPicPr>
          <p:nvPr/>
        </p:nvPicPr>
        <p:blipFill rotWithShape="1">
          <a:blip r:embed="rId3"/>
          <a:srcRect b="-989"/>
          <a:stretch/>
        </p:blipFill>
        <p:spPr>
          <a:xfrm>
            <a:off x="2344055" y="1126890"/>
            <a:ext cx="5914573" cy="5731109"/>
          </a:xfrm>
          <a:prstGeom prst="rect">
            <a:avLst/>
          </a:prstGeom>
        </p:spPr>
      </p:pic>
    </p:spTree>
    <p:extLst>
      <p:ext uri="{BB962C8B-B14F-4D97-AF65-F5344CB8AC3E}">
        <p14:creationId xmlns:p14="http://schemas.microsoft.com/office/powerpoint/2010/main" val="607422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123839" y="830997"/>
            <a:ext cx="4608945" cy="584775"/>
          </a:xfrm>
          <a:prstGeom prst="rect">
            <a:avLst/>
          </a:prstGeom>
          <a:noFill/>
        </p:spPr>
        <p:txBody>
          <a:bodyPr wrap="square" rtlCol="0">
            <a:spAutoFit/>
          </a:bodyPr>
          <a:lstStyle/>
          <a:p>
            <a:r>
              <a:rPr lang="en-US" sz="3200" dirty="0" smtClean="0">
                <a:solidFill>
                  <a:schemeClr val="tx1">
                    <a:lumMod val="50000"/>
                  </a:schemeClr>
                </a:solidFill>
              </a:rPr>
              <a:t>Internal </a:t>
            </a:r>
            <a:r>
              <a:rPr lang="en-US" sz="3200" dirty="0" err="1" smtClean="0">
                <a:solidFill>
                  <a:schemeClr val="tx1">
                    <a:lumMod val="50000"/>
                  </a:schemeClr>
                </a:solidFill>
              </a:rPr>
              <a:t>contig</a:t>
            </a:r>
            <a:r>
              <a:rPr lang="en-US" sz="3200" dirty="0" smtClean="0">
                <a:solidFill>
                  <a:schemeClr val="tx1">
                    <a:lumMod val="50000"/>
                  </a:schemeClr>
                </a:solidFill>
              </a:rPr>
              <a:t> consistency</a:t>
            </a:r>
            <a:endParaRPr lang="en-US" sz="3200" dirty="0">
              <a:solidFill>
                <a:schemeClr val="tx1">
                  <a:lumMod val="50000"/>
                </a:schemeClr>
              </a:solidFill>
            </a:endParaRPr>
          </a:p>
        </p:txBody>
      </p:sp>
      <p:pic>
        <p:nvPicPr>
          <p:cNvPr id="5" name="Picture 4"/>
          <p:cNvPicPr>
            <a:picLocks noChangeAspect="1"/>
          </p:cNvPicPr>
          <p:nvPr/>
        </p:nvPicPr>
        <p:blipFill rotWithShape="1">
          <a:blip r:embed="rId3"/>
          <a:srcRect t="12866" b="28506"/>
          <a:stretch/>
        </p:blipFill>
        <p:spPr>
          <a:xfrm>
            <a:off x="4910104" y="1539229"/>
            <a:ext cx="4147525" cy="1756895"/>
          </a:xfrm>
          <a:prstGeom prst="rect">
            <a:avLst/>
          </a:prstGeom>
        </p:spPr>
      </p:pic>
      <p:sp>
        <p:nvSpPr>
          <p:cNvPr id="6" name="TextBox 5"/>
          <p:cNvSpPr txBox="1"/>
          <p:nvPr/>
        </p:nvSpPr>
        <p:spPr>
          <a:xfrm>
            <a:off x="516466" y="1401841"/>
            <a:ext cx="4503706" cy="1323439"/>
          </a:xfrm>
          <a:prstGeom prst="rect">
            <a:avLst/>
          </a:prstGeom>
          <a:noFill/>
        </p:spPr>
        <p:txBody>
          <a:bodyPr wrap="square" rtlCol="0">
            <a:spAutoFit/>
          </a:bodyPr>
          <a:lstStyle/>
          <a:p>
            <a:r>
              <a:rPr lang="en-US" sz="2000" dirty="0" smtClean="0">
                <a:solidFill>
                  <a:schemeClr val="tx1">
                    <a:lumMod val="50000"/>
                  </a:schemeClr>
                </a:solidFill>
              </a:rPr>
              <a:t>Align original reads to </a:t>
            </a:r>
            <a:r>
              <a:rPr lang="en-US" sz="2000" dirty="0" err="1" smtClean="0">
                <a:solidFill>
                  <a:schemeClr val="tx1">
                    <a:lumMod val="50000"/>
                  </a:schemeClr>
                </a:solidFill>
              </a:rPr>
              <a:t>contigs</a:t>
            </a:r>
            <a:r>
              <a:rPr lang="en-US" sz="2000" dirty="0" smtClean="0">
                <a:solidFill>
                  <a:schemeClr val="tx1">
                    <a:lumMod val="50000"/>
                  </a:schemeClr>
                </a:solidFill>
              </a:rPr>
              <a:t>.</a:t>
            </a:r>
          </a:p>
          <a:p>
            <a:r>
              <a:rPr lang="en-US" sz="2000" dirty="0" smtClean="0">
                <a:solidFill>
                  <a:schemeClr val="tx1">
                    <a:lumMod val="50000"/>
                  </a:schemeClr>
                </a:solidFill>
              </a:rPr>
              <a:t>Do they all align without breaks?</a:t>
            </a:r>
          </a:p>
          <a:p>
            <a:r>
              <a:rPr lang="en-US" sz="2000" dirty="0" smtClean="0">
                <a:solidFill>
                  <a:schemeClr val="tx1">
                    <a:lumMod val="50000"/>
                  </a:schemeClr>
                </a:solidFill>
              </a:rPr>
              <a:t>Is the distance between pairs consistent?</a:t>
            </a:r>
          </a:p>
          <a:p>
            <a:r>
              <a:rPr lang="en-US" sz="2000" dirty="0" smtClean="0">
                <a:solidFill>
                  <a:schemeClr val="tx1">
                    <a:lumMod val="50000"/>
                  </a:schemeClr>
                </a:solidFill>
              </a:rPr>
              <a:t>Is coverage as expected?</a:t>
            </a:r>
          </a:p>
        </p:txBody>
      </p:sp>
      <p:pic>
        <p:nvPicPr>
          <p:cNvPr id="4" name="Picture 3"/>
          <p:cNvPicPr>
            <a:picLocks noChangeAspect="1"/>
          </p:cNvPicPr>
          <p:nvPr/>
        </p:nvPicPr>
        <p:blipFill>
          <a:blip r:embed="rId4"/>
          <a:stretch>
            <a:fillRect/>
          </a:stretch>
        </p:blipFill>
        <p:spPr>
          <a:xfrm>
            <a:off x="516466" y="3692591"/>
            <a:ext cx="7947039" cy="2564218"/>
          </a:xfrm>
          <a:prstGeom prst="rect">
            <a:avLst/>
          </a:prstGeom>
        </p:spPr>
      </p:pic>
      <p:sp>
        <p:nvSpPr>
          <p:cNvPr id="7" name="TextBox 6"/>
          <p:cNvSpPr txBox="1"/>
          <p:nvPr/>
        </p:nvSpPr>
        <p:spPr>
          <a:xfrm>
            <a:off x="609599" y="3492536"/>
            <a:ext cx="4503706" cy="400110"/>
          </a:xfrm>
          <a:prstGeom prst="rect">
            <a:avLst/>
          </a:prstGeom>
          <a:noFill/>
        </p:spPr>
        <p:txBody>
          <a:bodyPr wrap="square" rtlCol="0">
            <a:spAutoFit/>
          </a:bodyPr>
          <a:lstStyle/>
          <a:p>
            <a:r>
              <a:rPr lang="en-US" sz="2000" smtClean="0">
                <a:solidFill>
                  <a:schemeClr val="tx1">
                    <a:lumMod val="50000"/>
                  </a:schemeClr>
                </a:solidFill>
              </a:rPr>
              <a:t>Savant Genome Browser</a:t>
            </a:r>
            <a:endParaRPr lang="en-US" sz="2000" dirty="0" smtClean="0">
              <a:solidFill>
                <a:schemeClr val="tx1">
                  <a:lumMod val="50000"/>
                </a:schemeClr>
              </a:solidFill>
            </a:endParaRPr>
          </a:p>
        </p:txBody>
      </p:sp>
    </p:spTree>
    <p:extLst>
      <p:ext uri="{BB962C8B-B14F-4D97-AF65-F5344CB8AC3E}">
        <p14:creationId xmlns:p14="http://schemas.microsoft.com/office/powerpoint/2010/main" val="172530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3142671" y="898740"/>
            <a:ext cx="2618509" cy="584775"/>
          </a:xfrm>
          <a:prstGeom prst="rect">
            <a:avLst/>
          </a:prstGeom>
          <a:noFill/>
        </p:spPr>
        <p:txBody>
          <a:bodyPr wrap="square" rtlCol="0">
            <a:spAutoFit/>
          </a:bodyPr>
          <a:lstStyle/>
          <a:p>
            <a:r>
              <a:rPr lang="en-US" sz="3200" smtClean="0">
                <a:solidFill>
                  <a:schemeClr val="tx1">
                    <a:lumMod val="50000"/>
                  </a:schemeClr>
                </a:solidFill>
              </a:rPr>
              <a:t>Gene Content</a:t>
            </a:r>
            <a:endParaRPr lang="en-US" sz="3200" dirty="0">
              <a:solidFill>
                <a:schemeClr val="tx1">
                  <a:lumMod val="50000"/>
                </a:schemeClr>
              </a:solidFill>
            </a:endParaRPr>
          </a:p>
        </p:txBody>
      </p:sp>
      <p:sp>
        <p:nvSpPr>
          <p:cNvPr id="6" name="TextBox 5"/>
          <p:cNvSpPr txBox="1"/>
          <p:nvPr/>
        </p:nvSpPr>
        <p:spPr>
          <a:xfrm>
            <a:off x="813360" y="1798399"/>
            <a:ext cx="7277130" cy="461665"/>
          </a:xfrm>
          <a:prstGeom prst="rect">
            <a:avLst/>
          </a:prstGeom>
          <a:noFill/>
        </p:spPr>
        <p:txBody>
          <a:bodyPr wrap="square" rtlCol="0">
            <a:spAutoFit/>
          </a:bodyPr>
          <a:lstStyle/>
          <a:p>
            <a:pPr algn="ctr"/>
            <a:r>
              <a:rPr lang="en-US" sz="2400" dirty="0" smtClean="0">
                <a:solidFill>
                  <a:schemeClr val="tx1">
                    <a:lumMod val="50000"/>
                  </a:schemeClr>
                </a:solidFill>
              </a:rPr>
              <a:t>Core Orthologues – are they all there?</a:t>
            </a:r>
          </a:p>
        </p:txBody>
      </p:sp>
      <p:sp>
        <p:nvSpPr>
          <p:cNvPr id="4" name="TextBox 3"/>
          <p:cNvSpPr txBox="1"/>
          <p:nvPr/>
        </p:nvSpPr>
        <p:spPr>
          <a:xfrm>
            <a:off x="4054763" y="3082948"/>
            <a:ext cx="3842328" cy="923330"/>
          </a:xfrm>
          <a:prstGeom prst="rect">
            <a:avLst/>
          </a:prstGeom>
          <a:noFill/>
        </p:spPr>
        <p:txBody>
          <a:bodyPr wrap="square" rtlCol="0">
            <a:spAutoFit/>
          </a:bodyPr>
          <a:lstStyle/>
          <a:p>
            <a:r>
              <a:rPr lang="en-US" dirty="0" smtClean="0">
                <a:solidFill>
                  <a:schemeClr val="tx1">
                    <a:lumMod val="50000"/>
                  </a:schemeClr>
                </a:solidFill>
              </a:rPr>
              <a:t>BUSCO – identify and quantify completeness of core orthologues per clade in an assembly </a:t>
            </a:r>
            <a:endParaRPr lang="en-US" dirty="0">
              <a:solidFill>
                <a:schemeClr val="tx1">
                  <a:lumMod val="50000"/>
                </a:schemeClr>
              </a:solidFill>
            </a:endParaRPr>
          </a:p>
        </p:txBody>
      </p:sp>
      <p:pic>
        <p:nvPicPr>
          <p:cNvPr id="7" name="Picture 6"/>
          <p:cNvPicPr>
            <a:picLocks noChangeAspect="1"/>
          </p:cNvPicPr>
          <p:nvPr/>
        </p:nvPicPr>
        <p:blipFill>
          <a:blip r:embed="rId3"/>
          <a:stretch>
            <a:fillRect/>
          </a:stretch>
        </p:blipFill>
        <p:spPr>
          <a:xfrm>
            <a:off x="77267" y="2788468"/>
            <a:ext cx="3903606" cy="3189767"/>
          </a:xfrm>
          <a:prstGeom prst="rect">
            <a:avLst/>
          </a:prstGeom>
        </p:spPr>
      </p:pic>
    </p:spTree>
    <p:extLst>
      <p:ext uri="{BB962C8B-B14F-4D97-AF65-F5344CB8AC3E}">
        <p14:creationId xmlns:p14="http://schemas.microsoft.com/office/powerpoint/2010/main" val="1022801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56000"/>
          </a:blip>
          <a:stretch>
            <a:fillRect/>
          </a:stretch>
        </p:blipFill>
        <p:spPr>
          <a:xfrm>
            <a:off x="0" y="50800"/>
            <a:ext cx="9144000" cy="6748622"/>
          </a:xfrm>
          <a:prstGeom prst="rect">
            <a:avLst/>
          </a:prstGeom>
        </p:spPr>
      </p:pic>
      <p:sp>
        <p:nvSpPr>
          <p:cNvPr id="4" name="TextBox 3"/>
          <p:cNvSpPr txBox="1"/>
          <p:nvPr/>
        </p:nvSpPr>
        <p:spPr>
          <a:xfrm>
            <a:off x="464458" y="369816"/>
            <a:ext cx="8447314" cy="1569660"/>
          </a:xfrm>
          <a:prstGeom prst="rect">
            <a:avLst/>
          </a:prstGeom>
          <a:solidFill>
            <a:schemeClr val="tx1">
              <a:lumMod val="50000"/>
              <a:alpha val="76000"/>
            </a:schemeClr>
          </a:solidFill>
        </p:spPr>
        <p:txBody>
          <a:bodyPr wrap="square" rtlCol="0">
            <a:spAutoFit/>
          </a:bodyPr>
          <a:lstStyle/>
          <a:p>
            <a:pPr algn="ctr">
              <a:lnSpc>
                <a:spcPct val="150000"/>
              </a:lnSpc>
            </a:pPr>
            <a:r>
              <a:rPr lang="en-US" sz="3200" dirty="0" smtClean="0">
                <a:solidFill>
                  <a:schemeClr val="bg1"/>
                </a:solidFill>
                <a:latin typeface="+mj-lt"/>
              </a:rPr>
              <a:t>RNA </a:t>
            </a:r>
            <a:r>
              <a:rPr lang="en-US" sz="3200" dirty="0" err="1" smtClean="0">
                <a:solidFill>
                  <a:schemeClr val="bg1"/>
                </a:solidFill>
                <a:latin typeface="+mj-lt"/>
              </a:rPr>
              <a:t>Seq</a:t>
            </a:r>
            <a:endParaRPr lang="en-US" sz="3200" dirty="0" smtClean="0">
              <a:solidFill>
                <a:schemeClr val="bg1"/>
              </a:solidFill>
              <a:latin typeface="+mj-lt"/>
            </a:endParaRPr>
          </a:p>
          <a:p>
            <a:pPr algn="ctr">
              <a:lnSpc>
                <a:spcPct val="150000"/>
              </a:lnSpc>
            </a:pPr>
            <a:r>
              <a:rPr lang="en-US" sz="3200" dirty="0" smtClean="0">
                <a:solidFill>
                  <a:schemeClr val="bg1"/>
                </a:solidFill>
                <a:latin typeface="+mj-lt"/>
              </a:rPr>
              <a:t>Best Practices, Best Tools</a:t>
            </a:r>
            <a:endParaRPr lang="en-US" sz="3200" dirty="0">
              <a:solidFill>
                <a:schemeClr val="bg1"/>
              </a:solidFill>
              <a:latin typeface="+mj-lt"/>
            </a:endParaRPr>
          </a:p>
        </p:txBody>
      </p:sp>
    </p:spTree>
    <p:extLst>
      <p:ext uri="{BB962C8B-B14F-4D97-AF65-F5344CB8AC3E}">
        <p14:creationId xmlns:p14="http://schemas.microsoft.com/office/powerpoint/2010/main" val="362990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914398" y="2823473"/>
            <a:ext cx="6117337" cy="5109091"/>
          </a:xfrm>
          <a:prstGeom prst="rect">
            <a:avLst/>
          </a:prstGeom>
          <a:noFill/>
        </p:spPr>
        <p:txBody>
          <a:bodyPr wrap="square" rtlCol="0">
            <a:spAutoFit/>
          </a:bodyPr>
          <a:lstStyle/>
          <a:p>
            <a:r>
              <a:rPr lang="en-US" sz="2800" dirty="0" smtClean="0">
                <a:solidFill>
                  <a:schemeClr val="tx1">
                    <a:lumMod val="50000"/>
                  </a:schemeClr>
                </a:solidFill>
              </a:rPr>
              <a:t>Theory</a:t>
            </a:r>
          </a:p>
          <a:p>
            <a:r>
              <a:rPr lang="en-US" sz="2800" dirty="0">
                <a:solidFill>
                  <a:schemeClr val="tx1">
                    <a:lumMod val="50000"/>
                  </a:schemeClr>
                </a:solidFill>
              </a:rPr>
              <a:t>	</a:t>
            </a:r>
            <a:r>
              <a:rPr lang="en-US" sz="2800" dirty="0" smtClean="0">
                <a:solidFill>
                  <a:schemeClr val="tx1">
                    <a:lumMod val="50000"/>
                  </a:schemeClr>
                </a:solidFill>
              </a:rPr>
              <a:t>Sequence Types</a:t>
            </a:r>
          </a:p>
          <a:p>
            <a:r>
              <a:rPr lang="en-US" sz="2800" dirty="0">
                <a:solidFill>
                  <a:schemeClr val="tx1">
                    <a:lumMod val="50000"/>
                  </a:schemeClr>
                </a:solidFill>
              </a:rPr>
              <a:t>	</a:t>
            </a:r>
            <a:r>
              <a:rPr lang="en-US" sz="2800" dirty="0" smtClean="0">
                <a:solidFill>
                  <a:schemeClr val="tx1">
                    <a:lumMod val="50000"/>
                  </a:schemeClr>
                </a:solidFill>
              </a:rPr>
              <a:t>Algorithm Basics/ Tool Types</a:t>
            </a:r>
          </a:p>
          <a:p>
            <a:r>
              <a:rPr lang="en-US" sz="2800" dirty="0">
                <a:solidFill>
                  <a:schemeClr val="tx1">
                    <a:lumMod val="50000"/>
                  </a:schemeClr>
                </a:solidFill>
              </a:rPr>
              <a:t>	</a:t>
            </a:r>
            <a:r>
              <a:rPr lang="en-US" sz="2800" dirty="0" smtClean="0">
                <a:solidFill>
                  <a:schemeClr val="tx1">
                    <a:lumMod val="50000"/>
                  </a:schemeClr>
                </a:solidFill>
              </a:rPr>
              <a:t>Assessing an Alignment/Assembly</a:t>
            </a:r>
          </a:p>
          <a:p>
            <a:endParaRPr lang="en-US" sz="2800" dirty="0">
              <a:solidFill>
                <a:schemeClr val="tx1">
                  <a:lumMod val="50000"/>
                </a:schemeClr>
              </a:solidFill>
            </a:endParaRPr>
          </a:p>
          <a:p>
            <a:r>
              <a:rPr lang="en-US" sz="2800" dirty="0" smtClean="0">
                <a:solidFill>
                  <a:schemeClr val="tx1">
                    <a:lumMod val="50000"/>
                  </a:schemeClr>
                </a:solidFill>
              </a:rPr>
              <a:t>Tools</a:t>
            </a:r>
          </a:p>
          <a:p>
            <a:r>
              <a:rPr lang="en-US" sz="2800" dirty="0">
                <a:solidFill>
                  <a:schemeClr val="tx1">
                    <a:lumMod val="50000"/>
                  </a:schemeClr>
                </a:solidFill>
              </a:rPr>
              <a:t>	</a:t>
            </a:r>
            <a:r>
              <a:rPr lang="en-US" sz="2800" dirty="0" smtClean="0">
                <a:solidFill>
                  <a:schemeClr val="tx1">
                    <a:lumMod val="50000"/>
                  </a:schemeClr>
                </a:solidFill>
              </a:rPr>
              <a:t>For Alignment/Assembly</a:t>
            </a:r>
          </a:p>
          <a:p>
            <a:r>
              <a:rPr lang="en-US" sz="2800" dirty="0">
                <a:solidFill>
                  <a:schemeClr val="tx1">
                    <a:lumMod val="50000"/>
                  </a:schemeClr>
                </a:solidFill>
              </a:rPr>
              <a:t>	</a:t>
            </a:r>
            <a:r>
              <a:rPr lang="en-US" sz="2800" dirty="0" smtClean="0">
                <a:solidFill>
                  <a:schemeClr val="tx1">
                    <a:lumMod val="50000"/>
                  </a:schemeClr>
                </a:solidFill>
              </a:rPr>
              <a:t>For Differential Expression</a:t>
            </a:r>
          </a:p>
          <a:p>
            <a:r>
              <a:rPr lang="en-US" sz="2800" dirty="0">
                <a:solidFill>
                  <a:schemeClr val="tx1">
                    <a:lumMod val="50000"/>
                  </a:schemeClr>
                </a:solidFill>
              </a:rPr>
              <a:t>	</a:t>
            </a: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develop a strategy for performing </a:t>
            </a:r>
            <a:r>
              <a:rPr lang="en-US" sz="2800" dirty="0" err="1" smtClean="0">
                <a:solidFill>
                  <a:schemeClr val="tx1">
                    <a:lumMod val="50000"/>
                  </a:schemeClr>
                </a:solidFill>
              </a:rPr>
              <a:t>RNAseq</a:t>
            </a:r>
            <a:r>
              <a:rPr lang="en-US" sz="2800" dirty="0" smtClean="0">
                <a:solidFill>
                  <a:schemeClr val="tx1">
                    <a:lumMod val="50000"/>
                  </a:schemeClr>
                </a:solidFill>
              </a:rPr>
              <a:t> and assembly and assessing analysis quality </a:t>
            </a:r>
            <a:endParaRPr lang="en-US" sz="2800" dirty="0">
              <a:solidFill>
                <a:schemeClr val="tx1">
                  <a:lumMod val="50000"/>
                </a:schemeClr>
              </a:solidFill>
            </a:endParaRPr>
          </a:p>
        </p:txBody>
      </p:sp>
    </p:spTree>
    <p:extLst>
      <p:ext uri="{BB962C8B-B14F-4D97-AF65-F5344CB8AC3E}">
        <p14:creationId xmlns:p14="http://schemas.microsoft.com/office/powerpoint/2010/main" val="109553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Why RNA </a:t>
            </a:r>
            <a:r>
              <a:rPr lang="en-US" sz="2800" dirty="0" err="1" smtClean="0">
                <a:solidFill>
                  <a:schemeClr val="bg1"/>
                </a:solidFill>
                <a:latin typeface="+mj-lt"/>
              </a:rPr>
              <a:t>Seq</a:t>
            </a:r>
            <a:r>
              <a:rPr lang="en-US" sz="2800" dirty="0" smtClean="0">
                <a:solidFill>
                  <a:schemeClr val="bg1"/>
                </a:solidFill>
                <a:latin typeface="+mj-lt"/>
              </a:rPr>
              <a:t>?</a:t>
            </a:r>
            <a:endParaRPr lang="en-US" sz="2800" dirty="0">
              <a:solidFill>
                <a:schemeClr val="bg1"/>
              </a:solidFill>
              <a:latin typeface="+mj-lt"/>
            </a:endParaRPr>
          </a:p>
        </p:txBody>
      </p:sp>
      <p:sp>
        <p:nvSpPr>
          <p:cNvPr id="3" name="TextBox 2"/>
          <p:cNvSpPr txBox="1"/>
          <p:nvPr/>
        </p:nvSpPr>
        <p:spPr>
          <a:xfrm>
            <a:off x="886966" y="1570745"/>
            <a:ext cx="7068313" cy="5109091"/>
          </a:xfrm>
          <a:prstGeom prst="rect">
            <a:avLst/>
          </a:prstGeom>
          <a:noFill/>
        </p:spPr>
        <p:txBody>
          <a:bodyPr wrap="square" rtlCol="0">
            <a:spAutoFit/>
          </a:bodyPr>
          <a:lstStyle/>
          <a:p>
            <a:pPr marL="457200" indent="-457200">
              <a:buFont typeface="Arial" charset="0"/>
              <a:buChar char="•"/>
            </a:pPr>
            <a:r>
              <a:rPr lang="en-US" sz="2800" dirty="0">
                <a:solidFill>
                  <a:schemeClr val="tx1">
                    <a:lumMod val="50000"/>
                  </a:schemeClr>
                </a:solidFill>
              </a:rPr>
              <a:t>Gene expression and differential expression</a:t>
            </a:r>
          </a:p>
          <a:p>
            <a:pPr marL="457200" indent="-457200">
              <a:buFont typeface="Arial" charset="0"/>
              <a:buChar char="•"/>
            </a:pPr>
            <a:r>
              <a:rPr lang="en-US" sz="2800" dirty="0">
                <a:solidFill>
                  <a:schemeClr val="tx1">
                    <a:lumMod val="50000"/>
                  </a:schemeClr>
                </a:solidFill>
              </a:rPr>
              <a:t>Alternative expression analysis</a:t>
            </a:r>
          </a:p>
          <a:p>
            <a:pPr marL="457200" indent="-457200">
              <a:buFont typeface="Arial" charset="0"/>
              <a:buChar char="•"/>
            </a:pPr>
            <a:r>
              <a:rPr lang="en-US" sz="2800" dirty="0">
                <a:solidFill>
                  <a:schemeClr val="tx1">
                    <a:lumMod val="50000"/>
                  </a:schemeClr>
                </a:solidFill>
              </a:rPr>
              <a:t>Transcript discovery and annotation</a:t>
            </a:r>
          </a:p>
          <a:p>
            <a:pPr marL="457200" indent="-457200">
              <a:buFont typeface="Arial" charset="0"/>
              <a:buChar char="•"/>
            </a:pPr>
            <a:r>
              <a:rPr lang="en-US" sz="2800" dirty="0">
                <a:solidFill>
                  <a:schemeClr val="tx1">
                    <a:lumMod val="50000"/>
                  </a:schemeClr>
                </a:solidFill>
              </a:rPr>
              <a:t>Allele specific expression</a:t>
            </a:r>
          </a:p>
          <a:p>
            <a:pPr marL="457200" indent="-457200">
              <a:buFont typeface="Arial" charset="0"/>
              <a:buChar char="•"/>
            </a:pPr>
            <a:r>
              <a:rPr lang="en-US" sz="2800" dirty="0">
                <a:solidFill>
                  <a:schemeClr val="tx1">
                    <a:lumMod val="50000"/>
                  </a:schemeClr>
                </a:solidFill>
              </a:rPr>
              <a:t>Relating to SNPs or mutations</a:t>
            </a:r>
          </a:p>
          <a:p>
            <a:pPr marL="457200" indent="-457200">
              <a:buFont typeface="Arial" charset="0"/>
              <a:buChar char="•"/>
            </a:pPr>
            <a:r>
              <a:rPr lang="en-US" sz="2800" dirty="0">
                <a:solidFill>
                  <a:schemeClr val="tx1">
                    <a:lumMod val="50000"/>
                  </a:schemeClr>
                </a:solidFill>
              </a:rPr>
              <a:t>Mutation discovery</a:t>
            </a:r>
          </a:p>
          <a:p>
            <a:pPr marL="457200" indent="-457200">
              <a:buFont typeface="Arial" charset="0"/>
              <a:buChar char="•"/>
            </a:pPr>
            <a:r>
              <a:rPr lang="en-US" sz="2800" dirty="0">
                <a:solidFill>
                  <a:schemeClr val="tx1">
                    <a:lumMod val="50000"/>
                  </a:schemeClr>
                </a:solidFill>
              </a:rPr>
              <a:t>Fusion detection</a:t>
            </a:r>
          </a:p>
          <a:p>
            <a:pPr marL="457200" indent="-457200">
              <a:buFont typeface="Arial" charset="0"/>
              <a:buChar char="•"/>
            </a:pPr>
            <a:r>
              <a:rPr lang="en-US" sz="2800" dirty="0">
                <a:solidFill>
                  <a:schemeClr val="tx1">
                    <a:lumMod val="50000"/>
                  </a:schemeClr>
                </a:solidFill>
              </a:rPr>
              <a:t>RNA editing</a:t>
            </a:r>
          </a:p>
          <a:p>
            <a:r>
              <a:rPr lang="en-US" sz="2800" dirty="0">
                <a:solidFill>
                  <a:schemeClr val="tx1">
                    <a:lumMod val="50000"/>
                  </a:schemeClr>
                </a:solidFill>
              </a:rPr>
              <a:t>	</a:t>
            </a: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Tree>
    <p:extLst>
      <p:ext uri="{BB962C8B-B14F-4D97-AF65-F5344CB8AC3E}">
        <p14:creationId xmlns:p14="http://schemas.microsoft.com/office/powerpoint/2010/main" val="1429949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The </a:t>
            </a:r>
            <a:r>
              <a:rPr lang="en-US" sz="2800" dirty="0" err="1" smtClean="0">
                <a:solidFill>
                  <a:schemeClr val="bg1"/>
                </a:solidFill>
                <a:latin typeface="+mj-lt"/>
              </a:rPr>
              <a:t>RNAseq</a:t>
            </a:r>
            <a:r>
              <a:rPr lang="en-US" sz="2800" dirty="0" smtClean="0">
                <a:solidFill>
                  <a:schemeClr val="bg1"/>
                </a:solidFill>
                <a:latin typeface="+mj-lt"/>
              </a:rPr>
              <a:t> Pipeline</a:t>
            </a:r>
          </a:p>
        </p:txBody>
      </p:sp>
      <p:sp>
        <p:nvSpPr>
          <p:cNvPr id="23" name="Rounded Rectangle 22"/>
          <p:cNvSpPr/>
          <p:nvPr/>
        </p:nvSpPr>
        <p:spPr bwMode="auto">
          <a:xfrm>
            <a:off x="179388" y="3644900"/>
            <a:ext cx="4824412" cy="1008063"/>
          </a:xfrm>
          <a:prstGeom prst="roundRect">
            <a:avLst/>
          </a:prstGeom>
          <a:gradFill flip="none" rotWithShape="1">
            <a:gsLst>
              <a:gs pos="0">
                <a:schemeClr val="dk1">
                  <a:tint val="50000"/>
                  <a:satMod val="300000"/>
                  <a:alpha val="51000"/>
                </a:schemeClr>
              </a:gs>
              <a:gs pos="35000">
                <a:schemeClr val="dk1">
                  <a:tint val="37000"/>
                  <a:satMod val="300000"/>
                  <a:alpha val="51000"/>
                </a:schemeClr>
              </a:gs>
              <a:gs pos="100000">
                <a:schemeClr val="dk1">
                  <a:tint val="15000"/>
                  <a:satMod val="350000"/>
                  <a:alpha val="51000"/>
                </a:schemeClr>
              </a:gs>
            </a:gsLst>
            <a:lin ang="16200000" scaled="1"/>
            <a:tileRect/>
          </a:gra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200" dirty="0">
              <a:solidFill>
                <a:schemeClr val="tx1"/>
              </a:solidFill>
            </a:endParaRPr>
          </a:p>
        </p:txBody>
      </p:sp>
      <p:grpSp>
        <p:nvGrpSpPr>
          <p:cNvPr id="24" name="Group 6"/>
          <p:cNvGrpSpPr>
            <a:grpSpLocks/>
          </p:cNvGrpSpPr>
          <p:nvPr/>
        </p:nvGrpSpPr>
        <p:grpSpPr bwMode="auto">
          <a:xfrm>
            <a:off x="250825" y="1925638"/>
            <a:ext cx="1368425" cy="1287462"/>
            <a:chOff x="251520" y="1926414"/>
            <a:chExt cx="1368152" cy="1286562"/>
          </a:xfrm>
        </p:grpSpPr>
        <p:sp>
          <p:nvSpPr>
            <p:cNvPr id="25" name="Rounded Rectangle 24"/>
            <p:cNvSpPr/>
            <p:nvPr/>
          </p:nvSpPr>
          <p:spPr>
            <a:xfrm>
              <a:off x="251520" y="2492755"/>
              <a:ext cx="1368152" cy="720221"/>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200" dirty="0">
                  <a:solidFill>
                    <a:schemeClr val="tx1"/>
                  </a:solidFill>
                </a:rPr>
                <a:t>RNA-</a:t>
              </a:r>
              <a:r>
                <a:rPr lang="en-US" sz="1200" dirty="0" err="1">
                  <a:solidFill>
                    <a:schemeClr val="tx1"/>
                  </a:solidFill>
                </a:rPr>
                <a:t>seq</a:t>
              </a:r>
              <a:r>
                <a:rPr lang="en-US" sz="1200" dirty="0">
                  <a:solidFill>
                    <a:schemeClr val="tx1"/>
                  </a:solidFill>
                </a:rPr>
                <a:t> reads (2 x 100 </a:t>
              </a:r>
              <a:r>
                <a:rPr lang="en-US" sz="1200" dirty="0" err="1">
                  <a:solidFill>
                    <a:schemeClr val="tx1"/>
                  </a:solidFill>
                </a:rPr>
                <a:t>bp</a:t>
              </a:r>
              <a:r>
                <a:rPr lang="en-US" sz="1200" dirty="0">
                  <a:solidFill>
                    <a:schemeClr val="tx1"/>
                  </a:solidFill>
                </a:rPr>
                <a:t>)</a:t>
              </a:r>
            </a:p>
          </p:txBody>
        </p:sp>
        <p:sp>
          <p:nvSpPr>
            <p:cNvPr id="26" name="TextBox 3"/>
            <p:cNvSpPr txBox="1">
              <a:spLocks noChangeArrowheads="1"/>
            </p:cNvSpPr>
            <p:nvPr/>
          </p:nvSpPr>
          <p:spPr bwMode="auto">
            <a:xfrm>
              <a:off x="334504" y="1926414"/>
              <a:ext cx="184694" cy="30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b="1" dirty="0"/>
            </a:p>
          </p:txBody>
        </p:sp>
      </p:grpSp>
      <p:grpSp>
        <p:nvGrpSpPr>
          <p:cNvPr id="27" name="Group 16"/>
          <p:cNvGrpSpPr>
            <a:grpSpLocks/>
          </p:cNvGrpSpPr>
          <p:nvPr/>
        </p:nvGrpSpPr>
        <p:grpSpPr bwMode="auto">
          <a:xfrm>
            <a:off x="1916113" y="1819275"/>
            <a:ext cx="1368425" cy="1393825"/>
            <a:chOff x="1916196" y="1818692"/>
            <a:chExt cx="1368152" cy="1394284"/>
          </a:xfrm>
        </p:grpSpPr>
        <p:sp>
          <p:nvSpPr>
            <p:cNvPr id="28" name="Rounded Rectangle 27"/>
            <p:cNvSpPr/>
            <p:nvPr/>
          </p:nvSpPr>
          <p:spPr>
            <a:xfrm>
              <a:off x="1916196" y="2493602"/>
              <a:ext cx="1368152" cy="719374"/>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sz="1200" b="1" dirty="0"/>
                <a:t>Read </a:t>
              </a:r>
              <a:r>
                <a:rPr lang="en-US" sz="1200" b="1" dirty="0" smtClean="0"/>
                <a:t>alignment</a:t>
              </a:r>
              <a:endParaRPr lang="en-US" sz="1200" b="1" dirty="0"/>
            </a:p>
          </p:txBody>
        </p:sp>
        <p:sp>
          <p:nvSpPr>
            <p:cNvPr id="29" name="TextBox 12"/>
            <p:cNvSpPr txBox="1">
              <a:spLocks noChangeArrowheads="1"/>
            </p:cNvSpPr>
            <p:nvPr/>
          </p:nvSpPr>
          <p:spPr bwMode="auto">
            <a:xfrm>
              <a:off x="1978694" y="1818692"/>
              <a:ext cx="1243156" cy="523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0" name="Group 18"/>
          <p:cNvGrpSpPr>
            <a:grpSpLocks/>
          </p:cNvGrpSpPr>
          <p:nvPr/>
        </p:nvGrpSpPr>
        <p:grpSpPr bwMode="auto">
          <a:xfrm>
            <a:off x="3419475" y="1819275"/>
            <a:ext cx="1657350" cy="1393825"/>
            <a:chOff x="3563889" y="1818692"/>
            <a:chExt cx="1656184" cy="1394284"/>
          </a:xfrm>
        </p:grpSpPr>
        <p:sp>
          <p:nvSpPr>
            <p:cNvPr id="31" name="Rounded Rectangle 30"/>
            <p:cNvSpPr/>
            <p:nvPr/>
          </p:nvSpPr>
          <p:spPr>
            <a:xfrm>
              <a:off x="3708250" y="2493602"/>
              <a:ext cx="1367462"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Transcript </a:t>
              </a:r>
            </a:p>
            <a:p>
              <a:pPr algn="ctr">
                <a:defRPr/>
              </a:pPr>
              <a:r>
                <a:rPr lang="en-US" sz="1200" dirty="0" smtClean="0">
                  <a:solidFill>
                    <a:schemeClr val="tx1"/>
                  </a:solidFill>
                </a:rPr>
                <a:t>Compilation</a:t>
              </a:r>
              <a:endParaRPr lang="en-US" sz="1200" dirty="0">
                <a:solidFill>
                  <a:schemeClr val="tx1"/>
                </a:solidFill>
              </a:endParaRPr>
            </a:p>
          </p:txBody>
        </p:sp>
        <p:sp>
          <p:nvSpPr>
            <p:cNvPr id="32" name="TextBox 13"/>
            <p:cNvSpPr txBox="1">
              <a:spLocks noChangeArrowheads="1"/>
            </p:cNvSpPr>
            <p:nvPr/>
          </p:nvSpPr>
          <p:spPr bwMode="auto">
            <a:xfrm>
              <a:off x="3563889" y="1818692"/>
              <a:ext cx="1656184" cy="307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3" name="Group 19"/>
          <p:cNvGrpSpPr>
            <a:grpSpLocks/>
          </p:cNvGrpSpPr>
          <p:nvPr/>
        </p:nvGrpSpPr>
        <p:grpSpPr bwMode="auto">
          <a:xfrm>
            <a:off x="5076825" y="1819275"/>
            <a:ext cx="1655763" cy="1393825"/>
            <a:chOff x="5148064" y="1818692"/>
            <a:chExt cx="1656184" cy="1394284"/>
          </a:xfrm>
        </p:grpSpPr>
        <p:sp>
          <p:nvSpPr>
            <p:cNvPr id="34" name="Rounded Rectangle 33"/>
            <p:cNvSpPr/>
            <p:nvPr/>
          </p:nvSpPr>
          <p:spPr>
            <a:xfrm>
              <a:off x="5292564" y="2493602"/>
              <a:ext cx="1367185"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Gene</a:t>
              </a:r>
            </a:p>
            <a:p>
              <a:pPr algn="ctr">
                <a:defRPr/>
              </a:pPr>
              <a:r>
                <a:rPr lang="en-US" sz="1200" dirty="0" smtClean="0">
                  <a:solidFill>
                    <a:schemeClr val="tx1"/>
                  </a:solidFill>
                </a:rPr>
                <a:t>Identification</a:t>
              </a:r>
              <a:endParaRPr lang="en-US" sz="1200" dirty="0">
                <a:solidFill>
                  <a:schemeClr val="tx1"/>
                </a:solidFill>
              </a:endParaRPr>
            </a:p>
          </p:txBody>
        </p:sp>
        <p:sp>
          <p:nvSpPr>
            <p:cNvPr id="35" name="TextBox 14"/>
            <p:cNvSpPr txBox="1">
              <a:spLocks noChangeArrowheads="1"/>
            </p:cNvSpPr>
            <p:nvPr/>
          </p:nvSpPr>
          <p:spPr bwMode="auto">
            <a:xfrm>
              <a:off x="5148064" y="1818692"/>
              <a:ext cx="1656184" cy="307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6" name="Group 20"/>
          <p:cNvGrpSpPr>
            <a:grpSpLocks/>
          </p:cNvGrpSpPr>
          <p:nvPr/>
        </p:nvGrpSpPr>
        <p:grpSpPr bwMode="auto">
          <a:xfrm>
            <a:off x="6804024" y="1819275"/>
            <a:ext cx="1655763" cy="1393825"/>
            <a:chOff x="6804247" y="1818692"/>
            <a:chExt cx="1656184" cy="1394284"/>
          </a:xfrm>
        </p:grpSpPr>
        <p:sp>
          <p:nvSpPr>
            <p:cNvPr id="37" name="Rounded Rectangle 36"/>
            <p:cNvSpPr/>
            <p:nvPr/>
          </p:nvSpPr>
          <p:spPr>
            <a:xfrm>
              <a:off x="6912225" y="2493602"/>
              <a:ext cx="1440229"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Expression Estimates</a:t>
              </a:r>
              <a:endParaRPr lang="en-US" sz="1200" dirty="0">
                <a:solidFill>
                  <a:schemeClr val="tx1"/>
                </a:solidFill>
              </a:endParaRPr>
            </a:p>
          </p:txBody>
        </p:sp>
        <p:sp>
          <p:nvSpPr>
            <p:cNvPr id="38" name="TextBox 15"/>
            <p:cNvSpPr txBox="1">
              <a:spLocks noChangeArrowheads="1"/>
            </p:cNvSpPr>
            <p:nvPr/>
          </p:nvSpPr>
          <p:spPr bwMode="auto">
            <a:xfrm>
              <a:off x="6804247" y="1818692"/>
              <a:ext cx="1656184" cy="307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9" name="Group 21"/>
          <p:cNvGrpSpPr>
            <a:grpSpLocks/>
          </p:cNvGrpSpPr>
          <p:nvPr/>
        </p:nvGrpSpPr>
        <p:grpSpPr bwMode="auto">
          <a:xfrm>
            <a:off x="6804025" y="3789363"/>
            <a:ext cx="1655763" cy="1171575"/>
            <a:chOff x="6804248" y="3861048"/>
            <a:chExt cx="1656184" cy="1171873"/>
          </a:xfrm>
        </p:grpSpPr>
        <p:sp>
          <p:nvSpPr>
            <p:cNvPr id="40" name="Rounded Rectangle 39"/>
            <p:cNvSpPr/>
            <p:nvPr/>
          </p:nvSpPr>
          <p:spPr>
            <a:xfrm>
              <a:off x="6948748" y="3861048"/>
              <a:ext cx="1367185" cy="71932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err="1" smtClean="0">
                  <a:solidFill>
                    <a:schemeClr val="tx1"/>
                  </a:solidFill>
                </a:rPr>
                <a:t>Visualisation</a:t>
              </a:r>
              <a:endParaRPr lang="en-US" sz="1200" dirty="0">
                <a:solidFill>
                  <a:schemeClr val="tx1"/>
                </a:solidFill>
              </a:endParaRPr>
            </a:p>
          </p:txBody>
        </p:sp>
        <p:sp>
          <p:nvSpPr>
            <p:cNvPr id="41" name="TextBox 17"/>
            <p:cNvSpPr txBox="1">
              <a:spLocks noChangeArrowheads="1"/>
            </p:cNvSpPr>
            <p:nvPr/>
          </p:nvSpPr>
          <p:spPr bwMode="auto">
            <a:xfrm>
              <a:off x="6804248" y="4725144"/>
              <a:ext cx="165618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cxnSp>
        <p:nvCxnSpPr>
          <p:cNvPr id="42" name="Straight Arrow Connector 41"/>
          <p:cNvCxnSpPr>
            <a:endCxn id="27" idx="1"/>
          </p:cNvCxnSpPr>
          <p:nvPr/>
        </p:nvCxnSpPr>
        <p:spPr>
          <a:xfrm>
            <a:off x="1619250" y="2852738"/>
            <a:ext cx="29686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7" idx="3"/>
            <a:endCxn id="28" idx="1"/>
          </p:cNvCxnSpPr>
          <p:nvPr/>
        </p:nvCxnSpPr>
        <p:spPr>
          <a:xfrm>
            <a:off x="3284538" y="2852738"/>
            <a:ext cx="27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29" idx="3"/>
            <a:endCxn id="30" idx="1"/>
          </p:cNvCxnSpPr>
          <p:nvPr/>
        </p:nvCxnSpPr>
        <p:spPr>
          <a:xfrm>
            <a:off x="6588125" y="2852738"/>
            <a:ext cx="32385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30" idx="2"/>
            <a:endCxn id="31" idx="0"/>
          </p:cNvCxnSpPr>
          <p:nvPr/>
        </p:nvCxnSpPr>
        <p:spPr>
          <a:xfrm>
            <a:off x="7632700" y="3213100"/>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Rounded Rectangle 46"/>
          <p:cNvSpPr/>
          <p:nvPr/>
        </p:nvSpPr>
        <p:spPr bwMode="auto">
          <a:xfrm>
            <a:off x="3563938"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Gene annotation </a:t>
            </a:r>
          </a:p>
          <a:p>
            <a:pPr algn="ctr">
              <a:defRPr/>
            </a:pPr>
            <a:r>
              <a:rPr lang="en-US" sz="1200" dirty="0">
                <a:solidFill>
                  <a:schemeClr val="tx1"/>
                </a:solidFill>
              </a:rPr>
              <a:t>(.</a:t>
            </a:r>
            <a:r>
              <a:rPr lang="en-US" sz="1200" dirty="0" err="1">
                <a:solidFill>
                  <a:schemeClr val="tx1"/>
                </a:solidFill>
              </a:rPr>
              <a:t>gtf</a:t>
            </a:r>
            <a:r>
              <a:rPr lang="en-US" sz="1200" dirty="0">
                <a:solidFill>
                  <a:schemeClr val="tx1"/>
                </a:solidFill>
              </a:rPr>
              <a:t> file)</a:t>
            </a:r>
          </a:p>
        </p:txBody>
      </p:sp>
      <p:sp>
        <p:nvSpPr>
          <p:cNvPr id="48" name="Rounded Rectangle 47"/>
          <p:cNvSpPr/>
          <p:nvPr/>
        </p:nvSpPr>
        <p:spPr bwMode="auto">
          <a:xfrm>
            <a:off x="1908175"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Reference genome</a:t>
            </a:r>
          </a:p>
          <a:p>
            <a:pPr algn="ctr">
              <a:defRPr/>
            </a:pPr>
            <a:r>
              <a:rPr lang="en-US" sz="1200" dirty="0">
                <a:solidFill>
                  <a:schemeClr val="tx1"/>
                </a:solidFill>
              </a:rPr>
              <a:t>(.</a:t>
            </a:r>
            <a:r>
              <a:rPr lang="en-US" sz="1200" dirty="0" err="1">
                <a:solidFill>
                  <a:schemeClr val="tx1"/>
                </a:solidFill>
              </a:rPr>
              <a:t>fa</a:t>
            </a:r>
            <a:r>
              <a:rPr lang="en-US" sz="1200" dirty="0">
                <a:solidFill>
                  <a:schemeClr val="tx1"/>
                </a:solidFill>
              </a:rPr>
              <a:t> file)</a:t>
            </a:r>
          </a:p>
        </p:txBody>
      </p:sp>
      <p:sp>
        <p:nvSpPr>
          <p:cNvPr id="49" name="Rounded Rectangle 48"/>
          <p:cNvSpPr/>
          <p:nvPr/>
        </p:nvSpPr>
        <p:spPr bwMode="auto">
          <a:xfrm>
            <a:off x="250825"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Raw sequence data</a:t>
            </a:r>
          </a:p>
          <a:p>
            <a:pPr algn="ctr">
              <a:defRPr/>
            </a:pPr>
            <a:r>
              <a:rPr lang="en-US" sz="1200" dirty="0">
                <a:solidFill>
                  <a:schemeClr val="tx1"/>
                </a:solidFill>
              </a:rPr>
              <a:t>(.</a:t>
            </a:r>
            <a:r>
              <a:rPr lang="en-US" sz="1200" dirty="0" err="1">
                <a:solidFill>
                  <a:schemeClr val="tx1"/>
                </a:solidFill>
              </a:rPr>
              <a:t>fastq</a:t>
            </a:r>
            <a:r>
              <a:rPr lang="en-US" sz="1200" dirty="0">
                <a:solidFill>
                  <a:schemeClr val="tx1"/>
                </a:solidFill>
              </a:rPr>
              <a:t> files)</a:t>
            </a:r>
          </a:p>
        </p:txBody>
      </p:sp>
      <p:cxnSp>
        <p:nvCxnSpPr>
          <p:cNvPr id="50" name="Straight Arrow Connector 49"/>
          <p:cNvCxnSpPr/>
          <p:nvPr/>
        </p:nvCxnSpPr>
        <p:spPr>
          <a:xfrm flipH="1" flipV="1">
            <a:off x="944563" y="3236141"/>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53" idx="0"/>
            <a:endCxn id="27" idx="2"/>
          </p:cNvCxnSpPr>
          <p:nvPr/>
        </p:nvCxnSpPr>
        <p:spPr>
          <a:xfrm flipV="1">
            <a:off x="2592388" y="3213100"/>
            <a:ext cx="7937"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50" idx="0"/>
            <a:endCxn id="28" idx="2"/>
          </p:cNvCxnSpPr>
          <p:nvPr/>
        </p:nvCxnSpPr>
        <p:spPr>
          <a:xfrm flipV="1">
            <a:off x="4248150" y="3213100"/>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3"/>
          <p:cNvSpPr txBox="1">
            <a:spLocks noChangeArrowheads="1"/>
          </p:cNvSpPr>
          <p:nvPr/>
        </p:nvSpPr>
        <p:spPr bwMode="auto">
          <a:xfrm>
            <a:off x="2192338" y="4776788"/>
            <a:ext cx="7239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Inputs</a:t>
            </a:r>
          </a:p>
        </p:txBody>
      </p:sp>
      <p:cxnSp>
        <p:nvCxnSpPr>
          <p:cNvPr id="220" name="Straight Arrow Connector 219"/>
          <p:cNvCxnSpPr/>
          <p:nvPr/>
        </p:nvCxnSpPr>
        <p:spPr>
          <a:xfrm>
            <a:off x="4957891" y="2852737"/>
            <a:ext cx="29686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60786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Alignment with Millions of Sequences</a:t>
            </a:r>
          </a:p>
        </p:txBody>
      </p:sp>
      <p:sp>
        <p:nvSpPr>
          <p:cNvPr id="4" name="Rectangle 3"/>
          <p:cNvSpPr/>
          <p:nvPr/>
        </p:nvSpPr>
        <p:spPr>
          <a:xfrm>
            <a:off x="128016" y="1130499"/>
            <a:ext cx="9015984" cy="2585323"/>
          </a:xfrm>
          <a:prstGeom prst="rect">
            <a:avLst/>
          </a:prstGeom>
        </p:spPr>
        <p:txBody>
          <a:bodyPr wrap="square">
            <a:spAutoFit/>
          </a:bodyPr>
          <a:lstStyle/>
          <a:p>
            <a:pPr marL="285750" indent="-285750">
              <a:buFont typeface="Arial" charset="0"/>
              <a:buChar char="•"/>
            </a:pPr>
            <a:r>
              <a:rPr lang="en-US" dirty="0"/>
              <a:t>Computational cost</a:t>
            </a:r>
          </a:p>
          <a:p>
            <a:r>
              <a:rPr lang="en-US" dirty="0" smtClean="0"/>
              <a:t>	100’s </a:t>
            </a:r>
            <a:r>
              <a:rPr lang="en-US" dirty="0"/>
              <a:t>of millions of </a:t>
            </a:r>
            <a:r>
              <a:rPr lang="en-US" dirty="0" smtClean="0"/>
              <a:t>reads</a:t>
            </a:r>
          </a:p>
          <a:p>
            <a:r>
              <a:rPr lang="en-US" dirty="0"/>
              <a:t>	</a:t>
            </a:r>
            <a:r>
              <a:rPr lang="en-US" dirty="0" err="1" smtClean="0"/>
              <a:t>Oldstyle</a:t>
            </a:r>
            <a:r>
              <a:rPr lang="en-US" dirty="0" smtClean="0"/>
              <a:t> (Smith-Waterman) – </a:t>
            </a:r>
            <a:r>
              <a:rPr lang="en-US" dirty="0" err="1" smtClean="0"/>
              <a:t>Newstyle</a:t>
            </a:r>
            <a:r>
              <a:rPr lang="en-US" dirty="0" smtClean="0"/>
              <a:t> (Burrows Wheeler Transform, Suffix Trees)</a:t>
            </a:r>
            <a:endParaRPr lang="en-US" dirty="0"/>
          </a:p>
          <a:p>
            <a:endParaRPr lang="en-US" dirty="0"/>
          </a:p>
          <a:p>
            <a:pPr marL="285750" indent="-285750">
              <a:buFont typeface="Arial" charset="0"/>
              <a:buChar char="•"/>
            </a:pPr>
            <a:r>
              <a:rPr lang="en-US" dirty="0"/>
              <a:t>Introns!</a:t>
            </a:r>
          </a:p>
          <a:p>
            <a:r>
              <a:rPr lang="en-US" dirty="0" smtClean="0"/>
              <a:t>	Spliced </a:t>
            </a:r>
            <a:r>
              <a:rPr lang="en-US" dirty="0"/>
              <a:t>vs. </a:t>
            </a:r>
            <a:r>
              <a:rPr lang="en-US" dirty="0" err="1"/>
              <a:t>unspliced</a:t>
            </a:r>
            <a:r>
              <a:rPr lang="en-US" dirty="0"/>
              <a:t> alignments</a:t>
            </a:r>
          </a:p>
          <a:p>
            <a:endParaRPr lang="en-US" dirty="0"/>
          </a:p>
          <a:p>
            <a:pPr marL="285750" indent="-285750">
              <a:buFont typeface="Arial" charset="0"/>
              <a:buChar char="•"/>
            </a:pPr>
            <a:r>
              <a:rPr lang="en-US" dirty="0"/>
              <a:t>Can I just align my data once using one approach and be done with it?</a:t>
            </a:r>
          </a:p>
          <a:p>
            <a:r>
              <a:rPr lang="en-US" dirty="0" smtClean="0"/>
              <a:t>	Unfortunately </a:t>
            </a:r>
            <a:r>
              <a:rPr lang="en-US" dirty="0"/>
              <a:t>probably not</a:t>
            </a:r>
          </a:p>
        </p:txBody>
      </p:sp>
    </p:spTree>
    <p:extLst>
      <p:ext uri="{BB962C8B-B14F-4D97-AF65-F5344CB8AC3E}">
        <p14:creationId xmlns:p14="http://schemas.microsoft.com/office/powerpoint/2010/main" val="23610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(mapping) strategies</a:t>
            </a:r>
          </a:p>
        </p:txBody>
      </p:sp>
      <p:pic>
        <p:nvPicPr>
          <p:cNvPr id="8" name="Content Placeholder 3" descr="AlignmentStrategies.jpg"/>
          <p:cNvPicPr>
            <a:picLocks noGrp="1" noChangeAspect="1"/>
          </p:cNvPicPr>
          <p:nvPr/>
        </p:nvPicPr>
        <p:blipFill>
          <a:blip r:embed="rId3">
            <a:extLst>
              <a:ext uri="{28A0092B-C50C-407E-A947-70E740481C1C}">
                <a14:useLocalDpi xmlns:a14="http://schemas.microsoft.com/office/drawing/2010/main" val="0"/>
              </a:ext>
            </a:extLst>
          </a:blip>
          <a:srcRect l="5309" t="38033" r="1949" b="34047"/>
          <a:stretch>
            <a:fillRect/>
          </a:stretch>
        </p:blipFill>
        <p:spPr bwMode="auto">
          <a:xfrm>
            <a:off x="2898711" y="3903220"/>
            <a:ext cx="3240087" cy="20510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9" name="Content Placeholder 3" descr="AlignmentStrategies.jpg"/>
          <p:cNvPicPr>
            <a:picLocks noChangeAspect="1"/>
          </p:cNvPicPr>
          <p:nvPr/>
        </p:nvPicPr>
        <p:blipFill>
          <a:blip r:embed="rId3">
            <a:extLst>
              <a:ext uri="{28A0092B-C50C-407E-A947-70E740481C1C}">
                <a14:useLocalDpi xmlns:a14="http://schemas.microsoft.com/office/drawing/2010/main" val="0"/>
              </a:ext>
            </a:extLst>
          </a:blip>
          <a:srcRect l="5624" t="4387" r="2649" b="70277"/>
          <a:stretch>
            <a:fillRect/>
          </a:stretch>
        </p:blipFill>
        <p:spPr bwMode="auto">
          <a:xfrm>
            <a:off x="809561" y="1593407"/>
            <a:ext cx="2665412" cy="15462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10" name="Content Placeholder 3" descr="AlignmentStrategies.jpg"/>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5491098" y="1514032"/>
            <a:ext cx="2754313" cy="170338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1" name="TextBox 10"/>
          <p:cNvSpPr txBox="1">
            <a:spLocks noChangeArrowheads="1"/>
          </p:cNvSpPr>
          <p:nvPr/>
        </p:nvSpPr>
        <p:spPr bwMode="auto">
          <a:xfrm>
            <a:off x="4862513" y="6253131"/>
            <a:ext cx="4281487" cy="27622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sz="1200" dirty="0">
                <a:solidFill>
                  <a:schemeClr val="tx1">
                    <a:lumMod val="50000"/>
                  </a:schemeClr>
                </a:solidFill>
              </a:rPr>
              <a:t>Diagrams from </a:t>
            </a:r>
            <a:r>
              <a:rPr lang="en-US" sz="1200" dirty="0" err="1">
                <a:solidFill>
                  <a:schemeClr val="tx1">
                    <a:lumMod val="50000"/>
                  </a:schemeClr>
                </a:solidFill>
              </a:rPr>
              <a:t>Cloonan</a:t>
            </a:r>
            <a:r>
              <a:rPr lang="en-US" sz="1200" dirty="0">
                <a:solidFill>
                  <a:schemeClr val="tx1">
                    <a:lumMod val="50000"/>
                  </a:schemeClr>
                </a:solidFill>
              </a:rPr>
              <a:t> &amp; </a:t>
            </a:r>
            <a:r>
              <a:rPr lang="en-US" sz="1200" dirty="0" err="1">
                <a:solidFill>
                  <a:schemeClr val="tx1">
                    <a:lumMod val="50000"/>
                  </a:schemeClr>
                </a:solidFill>
              </a:rPr>
              <a:t>Grimmond</a:t>
            </a:r>
            <a:r>
              <a:rPr lang="en-US" sz="1200" dirty="0">
                <a:solidFill>
                  <a:schemeClr val="tx1">
                    <a:lumMod val="50000"/>
                  </a:schemeClr>
                </a:solidFill>
              </a:rPr>
              <a:t>, Nature Methods 2010</a:t>
            </a:r>
          </a:p>
        </p:txBody>
      </p:sp>
      <p:sp>
        <p:nvSpPr>
          <p:cNvPr id="12" name="TextBox 11"/>
          <p:cNvSpPr txBox="1">
            <a:spLocks noChangeArrowheads="1"/>
          </p:cNvSpPr>
          <p:nvPr/>
        </p:nvSpPr>
        <p:spPr bwMode="auto">
          <a:xfrm>
            <a:off x="738123" y="1172720"/>
            <a:ext cx="2716213" cy="46037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dirty="0">
                <a:solidFill>
                  <a:schemeClr val="tx1">
                    <a:lumMod val="50000"/>
                  </a:schemeClr>
                </a:solidFill>
              </a:rPr>
              <a:t>De novo assembly</a:t>
            </a:r>
          </a:p>
        </p:txBody>
      </p:sp>
      <p:sp>
        <p:nvSpPr>
          <p:cNvPr id="13" name="TextBox 12"/>
          <p:cNvSpPr txBox="1">
            <a:spLocks noChangeArrowheads="1"/>
          </p:cNvSpPr>
          <p:nvPr/>
        </p:nvSpPr>
        <p:spPr bwMode="auto">
          <a:xfrm>
            <a:off x="5052948" y="1129857"/>
            <a:ext cx="3173413" cy="46196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dirty="0">
                <a:solidFill>
                  <a:schemeClr val="tx1">
                    <a:lumMod val="50000"/>
                  </a:schemeClr>
                </a:solidFill>
              </a:rPr>
              <a:t>Align to transcriptome</a:t>
            </a:r>
          </a:p>
        </p:txBody>
      </p:sp>
      <p:sp>
        <p:nvSpPr>
          <p:cNvPr id="14" name="TextBox 13"/>
          <p:cNvSpPr txBox="1">
            <a:spLocks noChangeArrowheads="1"/>
          </p:cNvSpPr>
          <p:nvPr/>
        </p:nvSpPr>
        <p:spPr bwMode="auto">
          <a:xfrm>
            <a:off x="2403411" y="3506345"/>
            <a:ext cx="4065537" cy="46166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b="1" dirty="0"/>
              <a:t>Align to reference genome</a:t>
            </a:r>
          </a:p>
        </p:txBody>
      </p:sp>
    </p:spTree>
    <p:extLst>
      <p:ext uri="{BB962C8B-B14F-4D97-AF65-F5344CB8AC3E}">
        <p14:creationId xmlns:p14="http://schemas.microsoft.com/office/powerpoint/2010/main" val="648268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Tools</a:t>
            </a:r>
          </a:p>
        </p:txBody>
      </p:sp>
      <p:sp>
        <p:nvSpPr>
          <p:cNvPr id="22" name="TextBox 21"/>
          <p:cNvSpPr txBox="1"/>
          <p:nvPr/>
        </p:nvSpPr>
        <p:spPr>
          <a:xfrm>
            <a:off x="7352744" y="4171569"/>
            <a:ext cx="1188955" cy="110787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dirty="0">
                <a:solidFill>
                  <a:srgbClr val="FF0000"/>
                </a:solidFill>
              </a:rPr>
              <a:t>RNA</a:t>
            </a:r>
          </a:p>
          <a:p>
            <a:pPr>
              <a:defRPr/>
            </a:pPr>
            <a:r>
              <a:rPr lang="en-US" sz="1600" dirty="0">
                <a:solidFill>
                  <a:srgbClr val="E652DA"/>
                </a:solidFill>
              </a:rPr>
              <a:t>Bisulfite</a:t>
            </a:r>
          </a:p>
          <a:p>
            <a:pPr>
              <a:defRPr/>
            </a:pPr>
            <a:r>
              <a:rPr lang="en-US" sz="1600" dirty="0">
                <a:solidFill>
                  <a:srgbClr val="0000FF"/>
                </a:solidFill>
              </a:rPr>
              <a:t>DNA</a:t>
            </a:r>
          </a:p>
          <a:p>
            <a:pPr>
              <a:defRPr/>
            </a:pPr>
            <a:r>
              <a:rPr lang="en-US" sz="1600" dirty="0">
                <a:solidFill>
                  <a:srgbClr val="20FF38"/>
                </a:solidFill>
              </a:rPr>
              <a:t>microRNA</a:t>
            </a:r>
          </a:p>
        </p:txBody>
      </p:sp>
      <p:sp>
        <p:nvSpPr>
          <p:cNvPr id="23" name="TextBox 6"/>
          <p:cNvSpPr txBox="1">
            <a:spLocks noChangeArrowheads="1"/>
          </p:cNvSpPr>
          <p:nvPr/>
        </p:nvSpPr>
        <p:spPr bwMode="auto">
          <a:xfrm>
            <a:off x="1905889" y="6497143"/>
            <a:ext cx="39798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hlinkClick r:id="rId3"/>
              </a:rPr>
              <a:t>http://wwwdev.ebi.ac.uk/fg/hts_mappers/</a:t>
            </a:r>
            <a:endParaRPr lang="en-US" sz="1600" dirty="0"/>
          </a:p>
        </p:txBody>
      </p:sp>
      <p:pic>
        <p:nvPicPr>
          <p:cNvPr id="5" name="Picture 4"/>
          <p:cNvPicPr>
            <a:picLocks noChangeAspect="1"/>
          </p:cNvPicPr>
          <p:nvPr/>
        </p:nvPicPr>
        <p:blipFill>
          <a:blip r:embed="rId4"/>
          <a:stretch>
            <a:fillRect/>
          </a:stretch>
        </p:blipFill>
        <p:spPr>
          <a:xfrm>
            <a:off x="794011" y="961330"/>
            <a:ext cx="6410452" cy="5405479"/>
          </a:xfrm>
          <a:prstGeom prst="rect">
            <a:avLst/>
          </a:prstGeom>
        </p:spPr>
      </p:pic>
    </p:spTree>
    <p:extLst>
      <p:ext uri="{BB962C8B-B14F-4D97-AF65-F5344CB8AC3E}">
        <p14:creationId xmlns:p14="http://schemas.microsoft.com/office/powerpoint/2010/main" val="70755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Splice Aware Aligners – </a:t>
            </a:r>
            <a:r>
              <a:rPr lang="en-US" sz="3200" dirty="0" err="1" smtClean="0">
                <a:solidFill>
                  <a:schemeClr val="bg1"/>
                </a:solidFill>
                <a:latin typeface="+mj-lt"/>
              </a:rPr>
              <a:t>Tophat</a:t>
            </a:r>
            <a:r>
              <a:rPr lang="en-US" sz="3200" dirty="0" smtClean="0">
                <a:solidFill>
                  <a:schemeClr val="bg1"/>
                </a:solidFill>
                <a:latin typeface="+mj-lt"/>
              </a:rPr>
              <a:t>/Bowtie</a:t>
            </a:r>
          </a:p>
        </p:txBody>
      </p:sp>
      <p:sp>
        <p:nvSpPr>
          <p:cNvPr id="3" name="Rectangle 2"/>
          <p:cNvSpPr/>
          <p:nvPr/>
        </p:nvSpPr>
        <p:spPr>
          <a:xfrm>
            <a:off x="195269" y="1093734"/>
            <a:ext cx="3247877" cy="369332"/>
          </a:xfrm>
          <a:prstGeom prst="rect">
            <a:avLst/>
          </a:prstGeom>
        </p:spPr>
        <p:txBody>
          <a:bodyPr wrap="none">
            <a:spAutoFit/>
          </a:bodyPr>
          <a:lstStyle/>
          <a:p>
            <a:r>
              <a:rPr lang="en-US" dirty="0"/>
              <a:t>RNA-</a:t>
            </a:r>
            <a:r>
              <a:rPr lang="en-US" dirty="0" err="1"/>
              <a:t>seq</a:t>
            </a:r>
            <a:r>
              <a:rPr lang="en-US" dirty="0"/>
              <a:t> reads may span </a:t>
            </a:r>
            <a:r>
              <a:rPr lang="en-US" dirty="0" smtClean="0"/>
              <a:t>introns</a:t>
            </a:r>
            <a:endParaRPr lang="en-US" dirty="0"/>
          </a:p>
        </p:txBody>
      </p:sp>
      <p:sp>
        <p:nvSpPr>
          <p:cNvPr id="16" name="Rectangle 2"/>
          <p:cNvSpPr>
            <a:spLocks noChangeArrowheads="1"/>
          </p:cNvSpPr>
          <p:nvPr/>
        </p:nvSpPr>
        <p:spPr bwMode="auto">
          <a:xfrm>
            <a:off x="5616575" y="1763713"/>
            <a:ext cx="2303463" cy="144462"/>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Rectangle 3"/>
          <p:cNvSpPr>
            <a:spLocks noChangeArrowheads="1"/>
          </p:cNvSpPr>
          <p:nvPr/>
        </p:nvSpPr>
        <p:spPr bwMode="auto">
          <a:xfrm>
            <a:off x="1439863" y="1728788"/>
            <a:ext cx="2303462" cy="144462"/>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Rectangle 4"/>
          <p:cNvSpPr>
            <a:spLocks noChangeArrowheads="1"/>
          </p:cNvSpPr>
          <p:nvPr/>
        </p:nvSpPr>
        <p:spPr bwMode="auto">
          <a:xfrm>
            <a:off x="1439863" y="1728788"/>
            <a:ext cx="1150937" cy="144462"/>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Text Box 5"/>
          <p:cNvSpPr txBox="1">
            <a:spLocks noChangeArrowheads="1"/>
          </p:cNvSpPr>
          <p:nvPr/>
        </p:nvSpPr>
        <p:spPr bwMode="auto">
          <a:xfrm>
            <a:off x="2087563" y="1944688"/>
            <a:ext cx="9413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a:t>Read X</a:t>
            </a:r>
          </a:p>
        </p:txBody>
      </p:sp>
      <p:sp>
        <p:nvSpPr>
          <p:cNvPr id="22" name="Text Box 6"/>
          <p:cNvSpPr txBox="1">
            <a:spLocks noChangeArrowheads="1"/>
          </p:cNvSpPr>
          <p:nvPr/>
        </p:nvSpPr>
        <p:spPr bwMode="auto">
          <a:xfrm>
            <a:off x="6408738" y="1957388"/>
            <a:ext cx="93662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a:t>Read Y</a:t>
            </a:r>
          </a:p>
        </p:txBody>
      </p:sp>
      <p:sp>
        <p:nvSpPr>
          <p:cNvPr id="23" name="Rectangle 7"/>
          <p:cNvSpPr>
            <a:spLocks noChangeArrowheads="1"/>
          </p:cNvSpPr>
          <p:nvPr/>
        </p:nvSpPr>
        <p:spPr bwMode="auto">
          <a:xfrm>
            <a:off x="263271" y="2556320"/>
            <a:ext cx="2627313" cy="144462"/>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Rectangle 8"/>
          <p:cNvSpPr>
            <a:spLocks noChangeArrowheads="1"/>
          </p:cNvSpPr>
          <p:nvPr/>
        </p:nvSpPr>
        <p:spPr bwMode="auto">
          <a:xfrm>
            <a:off x="4835271" y="2557907"/>
            <a:ext cx="4140200" cy="144463"/>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Line 9"/>
          <p:cNvSpPr>
            <a:spLocks noChangeShapeType="1"/>
          </p:cNvSpPr>
          <p:nvPr/>
        </p:nvSpPr>
        <p:spPr bwMode="auto">
          <a:xfrm>
            <a:off x="2890584" y="2629345"/>
            <a:ext cx="1944687" cy="1587"/>
          </a:xfrm>
          <a:prstGeom prst="line">
            <a:avLst/>
          </a:prstGeom>
          <a:noFill/>
          <a:ln w="9525"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8" name="Text Box 11"/>
          <p:cNvSpPr txBox="1">
            <a:spLocks noChangeArrowheads="1"/>
          </p:cNvSpPr>
          <p:nvPr/>
        </p:nvSpPr>
        <p:spPr bwMode="auto">
          <a:xfrm>
            <a:off x="1080920" y="2776913"/>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a:t>Exon 1</a:t>
            </a:r>
          </a:p>
        </p:txBody>
      </p:sp>
      <p:sp>
        <p:nvSpPr>
          <p:cNvPr id="29" name="Text Box 12"/>
          <p:cNvSpPr txBox="1">
            <a:spLocks noChangeArrowheads="1"/>
          </p:cNvSpPr>
          <p:nvPr/>
        </p:nvSpPr>
        <p:spPr bwMode="auto">
          <a:xfrm>
            <a:off x="6565907" y="2776913"/>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a:t>Exon 2</a:t>
            </a:r>
          </a:p>
        </p:txBody>
      </p:sp>
      <p:sp>
        <p:nvSpPr>
          <p:cNvPr id="31" name="Rectangle 2"/>
          <p:cNvSpPr>
            <a:spLocks noChangeArrowheads="1"/>
          </p:cNvSpPr>
          <p:nvPr/>
        </p:nvSpPr>
        <p:spPr bwMode="auto">
          <a:xfrm>
            <a:off x="374657" y="3901294"/>
            <a:ext cx="2303462" cy="144463"/>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2" name="Rectangle 3"/>
          <p:cNvSpPr>
            <a:spLocks noChangeArrowheads="1"/>
          </p:cNvSpPr>
          <p:nvPr/>
        </p:nvSpPr>
        <p:spPr bwMode="auto">
          <a:xfrm rot="1380000">
            <a:off x="3420269" y="3473482"/>
            <a:ext cx="2303462" cy="144463"/>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3" name="Rectangle 4"/>
          <p:cNvSpPr>
            <a:spLocks noChangeArrowheads="1"/>
          </p:cNvSpPr>
          <p:nvPr/>
        </p:nvSpPr>
        <p:spPr bwMode="auto">
          <a:xfrm rot="1380000">
            <a:off x="3452497" y="3236468"/>
            <a:ext cx="1150937" cy="144463"/>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4" name="Text Box 5"/>
          <p:cNvSpPr txBox="1">
            <a:spLocks noChangeArrowheads="1"/>
          </p:cNvSpPr>
          <p:nvPr/>
        </p:nvSpPr>
        <p:spPr bwMode="auto">
          <a:xfrm rot="1380000">
            <a:off x="3931451" y="3849812"/>
            <a:ext cx="9413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X</a:t>
            </a:r>
          </a:p>
        </p:txBody>
      </p:sp>
      <p:sp>
        <p:nvSpPr>
          <p:cNvPr id="35" name="Text Box 6"/>
          <p:cNvSpPr txBox="1">
            <a:spLocks noChangeArrowheads="1"/>
          </p:cNvSpPr>
          <p:nvPr/>
        </p:nvSpPr>
        <p:spPr bwMode="auto">
          <a:xfrm>
            <a:off x="1057902" y="4094969"/>
            <a:ext cx="93662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Y</a:t>
            </a:r>
          </a:p>
        </p:txBody>
      </p:sp>
      <p:sp>
        <p:nvSpPr>
          <p:cNvPr id="36" name="Rectangle 7"/>
          <p:cNvSpPr>
            <a:spLocks noChangeArrowheads="1"/>
          </p:cNvSpPr>
          <p:nvPr/>
        </p:nvSpPr>
        <p:spPr bwMode="auto">
          <a:xfrm>
            <a:off x="195269" y="4514069"/>
            <a:ext cx="2627313" cy="144463"/>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8" name="Rectangle 8"/>
          <p:cNvSpPr>
            <a:spLocks noChangeArrowheads="1"/>
          </p:cNvSpPr>
          <p:nvPr/>
        </p:nvSpPr>
        <p:spPr bwMode="auto">
          <a:xfrm>
            <a:off x="4767269" y="4514069"/>
            <a:ext cx="4140200" cy="144463"/>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9" name="Line 9"/>
          <p:cNvSpPr>
            <a:spLocks noChangeShapeType="1"/>
          </p:cNvSpPr>
          <p:nvPr/>
        </p:nvSpPr>
        <p:spPr bwMode="auto">
          <a:xfrm>
            <a:off x="2822582" y="4585507"/>
            <a:ext cx="1944687" cy="1587"/>
          </a:xfrm>
          <a:prstGeom prst="line">
            <a:avLst/>
          </a:prstGeom>
          <a:noFill/>
          <a:ln w="9525"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000"/>
          </a:p>
        </p:txBody>
      </p:sp>
      <p:sp>
        <p:nvSpPr>
          <p:cNvPr id="40" name="Text Box 10"/>
          <p:cNvSpPr txBox="1">
            <a:spLocks noChangeArrowheads="1"/>
          </p:cNvSpPr>
          <p:nvPr/>
        </p:nvSpPr>
        <p:spPr bwMode="auto">
          <a:xfrm>
            <a:off x="3786194" y="4828300"/>
            <a:ext cx="1231900"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a:t>Reference</a:t>
            </a:r>
          </a:p>
        </p:txBody>
      </p:sp>
      <p:sp>
        <p:nvSpPr>
          <p:cNvPr id="41" name="Text Box 11"/>
          <p:cNvSpPr txBox="1">
            <a:spLocks noChangeArrowheads="1"/>
          </p:cNvSpPr>
          <p:nvPr/>
        </p:nvSpPr>
        <p:spPr bwMode="auto">
          <a:xfrm>
            <a:off x="994569" y="4780769"/>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2000"/>
              <a:t>Exon 1</a:t>
            </a:r>
          </a:p>
        </p:txBody>
      </p:sp>
      <p:sp>
        <p:nvSpPr>
          <p:cNvPr id="42" name="Text Box 12"/>
          <p:cNvSpPr txBox="1">
            <a:spLocks noChangeArrowheads="1"/>
          </p:cNvSpPr>
          <p:nvPr/>
        </p:nvSpPr>
        <p:spPr bwMode="auto">
          <a:xfrm>
            <a:off x="6565907" y="4817620"/>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2000"/>
              <a:t>Exon 2</a:t>
            </a:r>
          </a:p>
        </p:txBody>
      </p:sp>
      <p:sp>
        <p:nvSpPr>
          <p:cNvPr id="43" name="Text Box 13"/>
          <p:cNvSpPr txBox="1">
            <a:spLocks noChangeArrowheads="1"/>
          </p:cNvSpPr>
          <p:nvPr/>
        </p:nvSpPr>
        <p:spPr bwMode="auto">
          <a:xfrm>
            <a:off x="5585430" y="3413931"/>
            <a:ext cx="647700" cy="1027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94896"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6000"/>
              <a:t>?</a:t>
            </a:r>
          </a:p>
        </p:txBody>
      </p:sp>
      <p:sp>
        <p:nvSpPr>
          <p:cNvPr id="44" name="Text Box 14"/>
          <p:cNvSpPr txBox="1">
            <a:spLocks noChangeArrowheads="1"/>
          </p:cNvSpPr>
          <p:nvPr/>
        </p:nvSpPr>
        <p:spPr bwMode="auto">
          <a:xfrm>
            <a:off x="6927187" y="3985771"/>
            <a:ext cx="1841500"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2000" dirty="0"/>
              <a:t>Map with Bowtie</a:t>
            </a:r>
          </a:p>
        </p:txBody>
      </p:sp>
      <p:sp>
        <p:nvSpPr>
          <p:cNvPr id="45" name="AutoShape 15"/>
          <p:cNvSpPr>
            <a:spLocks noChangeArrowheads="1"/>
          </p:cNvSpPr>
          <p:nvPr/>
        </p:nvSpPr>
        <p:spPr bwMode="auto">
          <a:xfrm>
            <a:off x="5139705" y="5427956"/>
            <a:ext cx="1960563" cy="979487"/>
          </a:xfrm>
          <a:prstGeom prst="can">
            <a:avLst>
              <a:gd name="adj" fmla="val 25000"/>
            </a:avLst>
          </a:prstGeom>
          <a:solidFill>
            <a:srgbClr val="FF3333"/>
          </a:solidFill>
          <a:ln w="9525" cap="flat">
            <a:solidFill>
              <a:srgbClr val="111111"/>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6" name="AutoShape 16"/>
          <p:cNvSpPr>
            <a:spLocks noChangeArrowheads="1"/>
          </p:cNvSpPr>
          <p:nvPr/>
        </p:nvSpPr>
        <p:spPr bwMode="auto">
          <a:xfrm>
            <a:off x="1620218" y="5427956"/>
            <a:ext cx="1960562" cy="1011237"/>
          </a:xfrm>
          <a:prstGeom prst="can">
            <a:avLst>
              <a:gd name="adj" fmla="val 25000"/>
            </a:avLst>
          </a:prstGeom>
          <a:solidFill>
            <a:srgbClr val="CCFFCC"/>
          </a:solidFill>
          <a:ln w="9525" cap="flat">
            <a:solidFill>
              <a:srgbClr val="111111"/>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7" name="Rectangle 17"/>
          <p:cNvSpPr>
            <a:spLocks noChangeArrowheads="1"/>
          </p:cNvSpPr>
          <p:nvPr/>
        </p:nvSpPr>
        <p:spPr bwMode="auto">
          <a:xfrm>
            <a:off x="1771030" y="6096293"/>
            <a:ext cx="1608138" cy="65088"/>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8" name="Rectangle 18"/>
          <p:cNvSpPr>
            <a:spLocks noChangeArrowheads="1"/>
          </p:cNvSpPr>
          <p:nvPr/>
        </p:nvSpPr>
        <p:spPr bwMode="auto">
          <a:xfrm>
            <a:off x="5339730" y="6086768"/>
            <a:ext cx="1608138" cy="65088"/>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9" name="Rectangle 19"/>
          <p:cNvSpPr>
            <a:spLocks noChangeArrowheads="1"/>
          </p:cNvSpPr>
          <p:nvPr/>
        </p:nvSpPr>
        <p:spPr bwMode="auto">
          <a:xfrm>
            <a:off x="5339730" y="6086768"/>
            <a:ext cx="804863" cy="65088"/>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50" name="Text Box 20"/>
          <p:cNvSpPr txBox="1">
            <a:spLocks noChangeArrowheads="1"/>
          </p:cNvSpPr>
          <p:nvPr/>
        </p:nvSpPr>
        <p:spPr bwMode="auto">
          <a:xfrm>
            <a:off x="5616575" y="5702692"/>
            <a:ext cx="1263650"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X</a:t>
            </a:r>
          </a:p>
        </p:txBody>
      </p:sp>
      <p:sp>
        <p:nvSpPr>
          <p:cNvPr id="51" name="Text Box 21"/>
          <p:cNvSpPr txBox="1">
            <a:spLocks noChangeArrowheads="1"/>
          </p:cNvSpPr>
          <p:nvPr/>
        </p:nvSpPr>
        <p:spPr bwMode="auto">
          <a:xfrm>
            <a:off x="2107580" y="5688727"/>
            <a:ext cx="1671638"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9pPr>
          </a:lstStyle>
          <a:p>
            <a:r>
              <a:rPr lang="en-CA" sz="2000" dirty="0"/>
              <a:t>Read Y</a:t>
            </a:r>
          </a:p>
        </p:txBody>
      </p:sp>
      <p:sp>
        <p:nvSpPr>
          <p:cNvPr id="52" name="Text Box 22"/>
          <p:cNvSpPr txBox="1">
            <a:spLocks noChangeArrowheads="1"/>
          </p:cNvSpPr>
          <p:nvPr/>
        </p:nvSpPr>
        <p:spPr bwMode="auto">
          <a:xfrm>
            <a:off x="61293" y="5923255"/>
            <a:ext cx="216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2000"/>
              <a:t>Aligned Bin</a:t>
            </a:r>
          </a:p>
        </p:txBody>
      </p:sp>
      <p:sp>
        <p:nvSpPr>
          <p:cNvPr id="53" name="Text Box 23"/>
          <p:cNvSpPr txBox="1">
            <a:spLocks noChangeArrowheads="1"/>
          </p:cNvSpPr>
          <p:nvPr/>
        </p:nvSpPr>
        <p:spPr bwMode="auto">
          <a:xfrm>
            <a:off x="7136406" y="5845293"/>
            <a:ext cx="2271713"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9pPr>
          </a:lstStyle>
          <a:p>
            <a:r>
              <a:rPr lang="en-CA" sz="2000"/>
              <a:t>Unaligned Bin</a:t>
            </a:r>
          </a:p>
        </p:txBody>
      </p:sp>
      <p:sp>
        <p:nvSpPr>
          <p:cNvPr id="54" name="Line 24"/>
          <p:cNvSpPr>
            <a:spLocks noChangeShapeType="1"/>
          </p:cNvSpPr>
          <p:nvPr/>
        </p:nvSpPr>
        <p:spPr bwMode="auto">
          <a:xfrm>
            <a:off x="4333882" y="5366231"/>
            <a:ext cx="1587" cy="503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000"/>
          </a:p>
        </p:txBody>
      </p:sp>
    </p:spTree>
    <p:extLst>
      <p:ext uri="{BB962C8B-B14F-4D97-AF65-F5344CB8AC3E}">
        <p14:creationId xmlns:p14="http://schemas.microsoft.com/office/powerpoint/2010/main" val="150899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5" name="TextBox 4"/>
          <p:cNvSpPr txBox="1"/>
          <p:nvPr/>
        </p:nvSpPr>
        <p:spPr>
          <a:xfrm>
            <a:off x="986971" y="1335314"/>
            <a:ext cx="6850743" cy="5324535"/>
          </a:xfrm>
          <a:prstGeom prst="rect">
            <a:avLst/>
          </a:prstGeom>
          <a:noFill/>
        </p:spPr>
        <p:txBody>
          <a:bodyPr wrap="square" rtlCol="0">
            <a:spAutoFit/>
          </a:bodyPr>
          <a:lstStyle/>
          <a:p>
            <a:r>
              <a:rPr lang="en-US" sz="2000" i="1" dirty="0" smtClean="0">
                <a:solidFill>
                  <a:schemeClr val="tx1">
                    <a:lumMod val="50000"/>
                  </a:schemeClr>
                </a:solidFill>
              </a:rPr>
              <a:t>Gene</a:t>
            </a:r>
          </a:p>
          <a:p>
            <a:r>
              <a:rPr lang="en-US" sz="2000" dirty="0">
                <a:solidFill>
                  <a:schemeClr val="tx1">
                    <a:lumMod val="50000"/>
                  </a:schemeClr>
                </a:solidFill>
              </a:rPr>
              <a:t>	t</a:t>
            </a:r>
            <a:r>
              <a:rPr lang="en-US" sz="2000" dirty="0" smtClean="0">
                <a:solidFill>
                  <a:schemeClr val="tx1">
                    <a:lumMod val="50000"/>
                  </a:schemeClr>
                </a:solidFill>
              </a:rPr>
              <a:t>rees – gene families, across plant kingdom, wider!</a:t>
            </a:r>
          </a:p>
          <a:p>
            <a:r>
              <a:rPr lang="en-US" sz="2000" dirty="0" smtClean="0">
                <a:solidFill>
                  <a:schemeClr val="tx1">
                    <a:lumMod val="50000"/>
                  </a:schemeClr>
                </a:solidFill>
              </a:rPr>
              <a:t>	secondary structure</a:t>
            </a:r>
          </a:p>
          <a:p>
            <a:r>
              <a:rPr lang="en-US" sz="2000" dirty="0">
                <a:solidFill>
                  <a:schemeClr val="tx1">
                    <a:lumMod val="50000"/>
                  </a:schemeClr>
                </a:solidFill>
              </a:rPr>
              <a:t>	</a:t>
            </a:r>
            <a:r>
              <a:rPr lang="en-US" sz="2000" dirty="0" err="1" smtClean="0">
                <a:solidFill>
                  <a:schemeClr val="tx1">
                    <a:lumMod val="50000"/>
                  </a:schemeClr>
                </a:solidFill>
              </a:rPr>
              <a:t>orthologs</a:t>
            </a:r>
            <a:endParaRPr lang="en-US" sz="2000" dirty="0">
              <a:solidFill>
                <a:schemeClr val="tx1">
                  <a:lumMod val="50000"/>
                </a:schemeClr>
              </a:solidFill>
            </a:endParaRPr>
          </a:p>
          <a:p>
            <a:r>
              <a:rPr lang="en-US" sz="2000" dirty="0" smtClean="0">
                <a:solidFill>
                  <a:schemeClr val="tx1">
                    <a:lumMod val="50000"/>
                  </a:schemeClr>
                </a:solidFill>
              </a:rPr>
              <a:t>	GO terms</a:t>
            </a:r>
          </a:p>
          <a:p>
            <a:r>
              <a:rPr lang="en-US" sz="2000" dirty="0">
                <a:solidFill>
                  <a:schemeClr val="tx1">
                    <a:lumMod val="50000"/>
                  </a:schemeClr>
                </a:solidFill>
              </a:rPr>
              <a:t>	</a:t>
            </a:r>
            <a:r>
              <a:rPr lang="en-US" sz="2000" dirty="0" smtClean="0">
                <a:solidFill>
                  <a:schemeClr val="tx1">
                    <a:lumMod val="50000"/>
                  </a:schemeClr>
                </a:solidFill>
              </a:rPr>
              <a:t>PO terms</a:t>
            </a:r>
          </a:p>
          <a:p>
            <a:r>
              <a:rPr lang="en-US" sz="2000" dirty="0">
                <a:solidFill>
                  <a:schemeClr val="tx1">
                    <a:lumMod val="50000"/>
                  </a:schemeClr>
                </a:solidFill>
              </a:rPr>
              <a:t>	</a:t>
            </a:r>
            <a:r>
              <a:rPr lang="en-US" sz="2000" dirty="0" smtClean="0">
                <a:solidFill>
                  <a:schemeClr val="tx1">
                    <a:lumMod val="50000"/>
                  </a:schemeClr>
                </a:solidFill>
              </a:rPr>
              <a:t>genomic alignments</a:t>
            </a:r>
          </a:p>
          <a:p>
            <a:r>
              <a:rPr lang="en-US" sz="2000" dirty="0">
                <a:solidFill>
                  <a:schemeClr val="tx1">
                    <a:lumMod val="50000"/>
                  </a:schemeClr>
                </a:solidFill>
              </a:rPr>
              <a:t>	</a:t>
            </a:r>
            <a:r>
              <a:rPr lang="en-US" sz="2000" dirty="0" smtClean="0">
                <a:solidFill>
                  <a:schemeClr val="tx1">
                    <a:lumMod val="50000"/>
                  </a:schemeClr>
                </a:solidFill>
              </a:rPr>
              <a:t>gene expression (</a:t>
            </a:r>
            <a:r>
              <a:rPr lang="en-US" sz="2000" dirty="0" err="1" smtClean="0">
                <a:solidFill>
                  <a:schemeClr val="tx1">
                    <a:lumMod val="50000"/>
                  </a:schemeClr>
                </a:solidFill>
              </a:rPr>
              <a:t>outlinks</a:t>
            </a:r>
            <a:r>
              <a:rPr lang="en-US" sz="2000" dirty="0" smtClean="0">
                <a:solidFill>
                  <a:schemeClr val="tx1">
                    <a:lumMod val="50000"/>
                  </a:schemeClr>
                </a:solidFill>
              </a:rPr>
              <a:t>)</a:t>
            </a:r>
          </a:p>
          <a:p>
            <a:r>
              <a:rPr lang="en-US" sz="2000" dirty="0" smtClean="0">
                <a:solidFill>
                  <a:schemeClr val="tx1">
                    <a:lumMod val="50000"/>
                  </a:schemeClr>
                </a:solidFill>
              </a:rPr>
              <a:t>	variants</a:t>
            </a:r>
          </a:p>
          <a:p>
            <a:r>
              <a:rPr lang="en-US" sz="2000" i="1" dirty="0" smtClean="0">
                <a:solidFill>
                  <a:schemeClr val="tx1">
                    <a:lumMod val="50000"/>
                  </a:schemeClr>
                </a:solidFill>
              </a:rPr>
              <a:t>Transcript</a:t>
            </a:r>
          </a:p>
          <a:p>
            <a:r>
              <a:rPr lang="en-US" sz="2000" dirty="0">
                <a:solidFill>
                  <a:schemeClr val="tx1">
                    <a:lumMod val="50000"/>
                  </a:schemeClr>
                </a:solidFill>
              </a:rPr>
              <a:t>	</a:t>
            </a:r>
            <a:r>
              <a:rPr lang="en-US" sz="2000" dirty="0" smtClean="0">
                <a:solidFill>
                  <a:schemeClr val="tx1">
                    <a:lumMod val="50000"/>
                  </a:schemeClr>
                </a:solidFill>
              </a:rPr>
              <a:t>exons</a:t>
            </a:r>
          </a:p>
          <a:p>
            <a:r>
              <a:rPr lang="en-US" sz="2000" dirty="0">
                <a:solidFill>
                  <a:schemeClr val="tx1">
                    <a:lumMod val="50000"/>
                  </a:schemeClr>
                </a:solidFill>
              </a:rPr>
              <a:t>	</a:t>
            </a:r>
            <a:r>
              <a:rPr lang="en-US" sz="2000" dirty="0" smtClean="0">
                <a:solidFill>
                  <a:schemeClr val="tx1">
                    <a:lumMod val="50000"/>
                  </a:schemeClr>
                </a:solidFill>
              </a:rPr>
              <a:t>splice variants</a:t>
            </a:r>
          </a:p>
          <a:p>
            <a:r>
              <a:rPr lang="en-US" sz="2000" dirty="0">
                <a:solidFill>
                  <a:schemeClr val="tx1">
                    <a:lumMod val="50000"/>
                  </a:schemeClr>
                </a:solidFill>
              </a:rPr>
              <a:t>	</a:t>
            </a:r>
            <a:r>
              <a:rPr lang="en-US" sz="2000" dirty="0" smtClean="0">
                <a:solidFill>
                  <a:schemeClr val="tx1">
                    <a:lumMod val="50000"/>
                  </a:schemeClr>
                </a:solidFill>
              </a:rPr>
              <a:t>cDNA</a:t>
            </a:r>
          </a:p>
          <a:p>
            <a:r>
              <a:rPr lang="en-US" sz="2000" i="1" dirty="0" smtClean="0">
                <a:solidFill>
                  <a:schemeClr val="tx1">
                    <a:lumMod val="50000"/>
                  </a:schemeClr>
                </a:solidFill>
              </a:rPr>
              <a:t>Protein</a:t>
            </a:r>
          </a:p>
          <a:p>
            <a:r>
              <a:rPr lang="en-US" sz="2000" dirty="0">
                <a:solidFill>
                  <a:schemeClr val="tx1">
                    <a:lumMod val="50000"/>
                  </a:schemeClr>
                </a:solidFill>
              </a:rPr>
              <a:t>	</a:t>
            </a:r>
            <a:r>
              <a:rPr lang="en-US" sz="2000" dirty="0" smtClean="0">
                <a:solidFill>
                  <a:schemeClr val="tx1">
                    <a:lumMod val="50000"/>
                  </a:schemeClr>
                </a:solidFill>
              </a:rPr>
              <a:t>domain</a:t>
            </a:r>
          </a:p>
          <a:p>
            <a:r>
              <a:rPr lang="en-US" sz="2000" dirty="0">
                <a:solidFill>
                  <a:schemeClr val="tx1">
                    <a:lumMod val="50000"/>
                  </a:schemeClr>
                </a:solidFill>
              </a:rPr>
              <a:t>	</a:t>
            </a:r>
            <a:r>
              <a:rPr lang="en-US" sz="2000" dirty="0" smtClean="0">
                <a:solidFill>
                  <a:schemeClr val="tx1">
                    <a:lumMod val="50000"/>
                  </a:schemeClr>
                </a:solidFill>
              </a:rPr>
              <a:t>	prints, PFAM, </a:t>
            </a:r>
            <a:r>
              <a:rPr lang="en-US" sz="2000" dirty="0" err="1" smtClean="0">
                <a:solidFill>
                  <a:schemeClr val="tx1">
                    <a:lumMod val="50000"/>
                  </a:schemeClr>
                </a:solidFill>
              </a:rPr>
              <a:t>PROSite</a:t>
            </a:r>
            <a:r>
              <a:rPr lang="en-US" sz="2000" dirty="0" smtClean="0">
                <a:solidFill>
                  <a:schemeClr val="tx1">
                    <a:lumMod val="50000"/>
                  </a:schemeClr>
                </a:solidFill>
              </a:rPr>
              <a:t>, Panther, Gene3D </a:t>
            </a:r>
          </a:p>
          <a:p>
            <a:r>
              <a:rPr lang="en-US" sz="2000" dirty="0">
                <a:solidFill>
                  <a:schemeClr val="tx1">
                    <a:lumMod val="50000"/>
                  </a:schemeClr>
                </a:solidFill>
              </a:rPr>
              <a:t>	</a:t>
            </a:r>
            <a:r>
              <a:rPr lang="en-US" sz="2000" dirty="0" smtClean="0">
                <a:solidFill>
                  <a:schemeClr val="tx1">
                    <a:lumMod val="50000"/>
                  </a:schemeClr>
                </a:solidFill>
              </a:rPr>
              <a:t>variants</a:t>
            </a:r>
            <a:endParaRPr lang="en-US" sz="2000" dirty="0">
              <a:solidFill>
                <a:schemeClr val="tx1">
                  <a:lumMod val="50000"/>
                </a:schemeClr>
              </a:solidFill>
            </a:endParaRPr>
          </a:p>
        </p:txBody>
      </p:sp>
    </p:spTree>
    <p:extLst>
      <p:ext uri="{BB962C8B-B14F-4D97-AF65-F5344CB8AC3E}">
        <p14:creationId xmlns:p14="http://schemas.microsoft.com/office/powerpoint/2010/main" val="1553665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Splice Aware Aligners - </a:t>
            </a:r>
            <a:r>
              <a:rPr lang="en-US" sz="3200" dirty="0" err="1" smtClean="0">
                <a:solidFill>
                  <a:schemeClr val="bg1"/>
                </a:solidFill>
                <a:latin typeface="+mj-lt"/>
              </a:rPr>
              <a:t>Tophat</a:t>
            </a:r>
            <a:endParaRPr lang="en-US" sz="3200" dirty="0" smtClean="0">
              <a:solidFill>
                <a:schemeClr val="bg1"/>
              </a:solidFill>
              <a:latin typeface="+mj-lt"/>
            </a:endParaRPr>
          </a:p>
        </p:txBody>
      </p:sp>
      <p:sp>
        <p:nvSpPr>
          <p:cNvPr id="25" name="Line 1"/>
          <p:cNvSpPr>
            <a:spLocks noChangeShapeType="1"/>
          </p:cNvSpPr>
          <p:nvPr/>
        </p:nvSpPr>
        <p:spPr bwMode="auto">
          <a:xfrm>
            <a:off x="2771775" y="5543550"/>
            <a:ext cx="1944688" cy="1588"/>
          </a:xfrm>
          <a:prstGeom prst="line">
            <a:avLst/>
          </a:prstGeom>
          <a:noFill/>
          <a:ln w="9525"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800"/>
          </a:p>
        </p:txBody>
      </p:sp>
      <p:sp>
        <p:nvSpPr>
          <p:cNvPr id="26" name="AutoShape 2"/>
          <p:cNvSpPr>
            <a:spLocks noChangeArrowheads="1"/>
          </p:cNvSpPr>
          <p:nvPr/>
        </p:nvSpPr>
        <p:spPr bwMode="auto">
          <a:xfrm rot="5400000">
            <a:off x="1118395" y="1081881"/>
            <a:ext cx="1071562" cy="1006475"/>
          </a:xfrm>
          <a:prstGeom prst="can">
            <a:avLst>
              <a:gd name="adj" fmla="val 25000"/>
            </a:avLst>
          </a:prstGeom>
          <a:solidFill>
            <a:srgbClr val="FF3333"/>
          </a:solidFill>
          <a:ln w="9525" cap="flat">
            <a:solidFill>
              <a:srgbClr val="111111"/>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7" name="Rectangle 26"/>
          <p:cNvSpPr>
            <a:spLocks noChangeArrowheads="1"/>
          </p:cNvSpPr>
          <p:nvPr/>
        </p:nvSpPr>
        <p:spPr bwMode="auto">
          <a:xfrm>
            <a:off x="180975" y="3348038"/>
            <a:ext cx="2627313" cy="144462"/>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8" name="Rectangle 27"/>
          <p:cNvSpPr>
            <a:spLocks noChangeArrowheads="1"/>
          </p:cNvSpPr>
          <p:nvPr/>
        </p:nvSpPr>
        <p:spPr bwMode="auto">
          <a:xfrm>
            <a:off x="4752975" y="3348038"/>
            <a:ext cx="4140200" cy="144462"/>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9" name="Line 6"/>
          <p:cNvSpPr>
            <a:spLocks noChangeShapeType="1"/>
          </p:cNvSpPr>
          <p:nvPr/>
        </p:nvSpPr>
        <p:spPr bwMode="auto">
          <a:xfrm>
            <a:off x="2808288" y="3421063"/>
            <a:ext cx="1944687" cy="1587"/>
          </a:xfrm>
          <a:prstGeom prst="line">
            <a:avLst/>
          </a:prstGeom>
          <a:noFill/>
          <a:ln w="9525"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800"/>
          </a:p>
        </p:txBody>
      </p:sp>
      <p:sp>
        <p:nvSpPr>
          <p:cNvPr id="30" name="Text Box 7"/>
          <p:cNvSpPr txBox="1">
            <a:spLocks noChangeArrowheads="1"/>
          </p:cNvSpPr>
          <p:nvPr/>
        </p:nvSpPr>
        <p:spPr bwMode="auto">
          <a:xfrm>
            <a:off x="3671888" y="3743325"/>
            <a:ext cx="1231900"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Reference</a:t>
            </a:r>
          </a:p>
        </p:txBody>
      </p:sp>
      <p:sp>
        <p:nvSpPr>
          <p:cNvPr id="31" name="Text Box 8"/>
          <p:cNvSpPr txBox="1">
            <a:spLocks noChangeArrowheads="1"/>
          </p:cNvSpPr>
          <p:nvPr/>
        </p:nvSpPr>
        <p:spPr bwMode="auto">
          <a:xfrm>
            <a:off x="1008063" y="3779838"/>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Exon 1</a:t>
            </a:r>
          </a:p>
        </p:txBody>
      </p:sp>
      <p:sp>
        <p:nvSpPr>
          <p:cNvPr id="32" name="Text Box 9"/>
          <p:cNvSpPr txBox="1">
            <a:spLocks noChangeArrowheads="1"/>
          </p:cNvSpPr>
          <p:nvPr/>
        </p:nvSpPr>
        <p:spPr bwMode="auto">
          <a:xfrm>
            <a:off x="6551613" y="3779838"/>
            <a:ext cx="8905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Exon 2</a:t>
            </a:r>
          </a:p>
        </p:txBody>
      </p:sp>
      <p:sp>
        <p:nvSpPr>
          <p:cNvPr id="33" name="Text Box 10"/>
          <p:cNvSpPr txBox="1">
            <a:spLocks noChangeArrowheads="1"/>
          </p:cNvSpPr>
          <p:nvPr/>
        </p:nvSpPr>
        <p:spPr bwMode="auto">
          <a:xfrm>
            <a:off x="739775" y="2209800"/>
            <a:ext cx="192722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1800"/>
              <a:t>Unaligned Reads</a:t>
            </a:r>
          </a:p>
        </p:txBody>
      </p:sp>
      <p:sp>
        <p:nvSpPr>
          <p:cNvPr id="34" name="Rectangle 33"/>
          <p:cNvSpPr>
            <a:spLocks noChangeArrowheads="1"/>
          </p:cNvSpPr>
          <p:nvPr/>
        </p:nvSpPr>
        <p:spPr bwMode="auto">
          <a:xfrm>
            <a:off x="2484438" y="1511300"/>
            <a:ext cx="1522412" cy="114300"/>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5" name="Rectangle 34"/>
          <p:cNvSpPr>
            <a:spLocks noChangeArrowheads="1"/>
          </p:cNvSpPr>
          <p:nvPr/>
        </p:nvSpPr>
        <p:spPr bwMode="auto">
          <a:xfrm>
            <a:off x="2484438" y="1511300"/>
            <a:ext cx="760412" cy="114300"/>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6" name="Text Box 13"/>
          <p:cNvSpPr txBox="1">
            <a:spLocks noChangeArrowheads="1"/>
          </p:cNvSpPr>
          <p:nvPr/>
        </p:nvSpPr>
        <p:spPr bwMode="auto">
          <a:xfrm>
            <a:off x="2911475" y="1682750"/>
            <a:ext cx="941388"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Read X</a:t>
            </a:r>
          </a:p>
        </p:txBody>
      </p:sp>
      <p:sp>
        <p:nvSpPr>
          <p:cNvPr id="37" name="Line 14"/>
          <p:cNvSpPr>
            <a:spLocks noChangeShapeType="1"/>
          </p:cNvSpPr>
          <p:nvPr/>
        </p:nvSpPr>
        <p:spPr bwMode="auto">
          <a:xfrm>
            <a:off x="4356100" y="1584325"/>
            <a:ext cx="431800"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800"/>
          </a:p>
        </p:txBody>
      </p:sp>
      <p:sp>
        <p:nvSpPr>
          <p:cNvPr id="38" name="Rectangle 37"/>
          <p:cNvSpPr>
            <a:spLocks noChangeArrowheads="1"/>
          </p:cNvSpPr>
          <p:nvPr/>
        </p:nvSpPr>
        <p:spPr bwMode="auto">
          <a:xfrm>
            <a:off x="7524750" y="1511300"/>
            <a:ext cx="576263" cy="114300"/>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9" name="Rectangle 38"/>
          <p:cNvSpPr>
            <a:spLocks noChangeArrowheads="1"/>
          </p:cNvSpPr>
          <p:nvPr/>
        </p:nvSpPr>
        <p:spPr bwMode="auto">
          <a:xfrm>
            <a:off x="6227763" y="1511300"/>
            <a:ext cx="431800" cy="114300"/>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0" name="Text Box 17"/>
          <p:cNvSpPr txBox="1">
            <a:spLocks noChangeArrowheads="1"/>
          </p:cNvSpPr>
          <p:nvPr/>
        </p:nvSpPr>
        <p:spPr bwMode="auto">
          <a:xfrm>
            <a:off x="6367463" y="1682750"/>
            <a:ext cx="941387"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Read X</a:t>
            </a:r>
          </a:p>
        </p:txBody>
      </p:sp>
      <p:sp>
        <p:nvSpPr>
          <p:cNvPr id="41" name="Rectangle 40"/>
          <p:cNvSpPr>
            <a:spLocks noChangeArrowheads="1"/>
          </p:cNvSpPr>
          <p:nvPr/>
        </p:nvSpPr>
        <p:spPr bwMode="auto">
          <a:xfrm>
            <a:off x="6659563" y="1512888"/>
            <a:ext cx="442912" cy="114300"/>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2" name="Rectangle 41"/>
          <p:cNvSpPr>
            <a:spLocks noChangeArrowheads="1"/>
          </p:cNvSpPr>
          <p:nvPr/>
        </p:nvSpPr>
        <p:spPr bwMode="auto">
          <a:xfrm>
            <a:off x="5292725" y="1512888"/>
            <a:ext cx="539750" cy="114300"/>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3" name="Line 20"/>
          <p:cNvSpPr>
            <a:spLocks noChangeShapeType="1"/>
          </p:cNvSpPr>
          <p:nvPr/>
        </p:nvSpPr>
        <p:spPr bwMode="auto">
          <a:xfrm>
            <a:off x="6300788" y="2339975"/>
            <a:ext cx="1587" cy="576263"/>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800"/>
          </a:p>
        </p:txBody>
      </p:sp>
      <p:sp>
        <p:nvSpPr>
          <p:cNvPr id="44" name="Rectangle 43"/>
          <p:cNvSpPr>
            <a:spLocks noChangeArrowheads="1"/>
          </p:cNvSpPr>
          <p:nvPr/>
        </p:nvSpPr>
        <p:spPr bwMode="auto">
          <a:xfrm>
            <a:off x="5148263" y="3132138"/>
            <a:ext cx="576262" cy="114300"/>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5" name="Rectangle 44"/>
          <p:cNvSpPr>
            <a:spLocks noChangeArrowheads="1"/>
          </p:cNvSpPr>
          <p:nvPr/>
        </p:nvSpPr>
        <p:spPr bwMode="auto">
          <a:xfrm>
            <a:off x="2017713" y="3097213"/>
            <a:ext cx="539750" cy="114300"/>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6" name="Text Box 23"/>
          <p:cNvSpPr txBox="1">
            <a:spLocks noChangeArrowheads="1"/>
          </p:cNvSpPr>
          <p:nvPr/>
        </p:nvSpPr>
        <p:spPr bwMode="auto">
          <a:xfrm>
            <a:off x="5327650" y="1116013"/>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X1</a:t>
            </a:r>
          </a:p>
        </p:txBody>
      </p:sp>
      <p:sp>
        <p:nvSpPr>
          <p:cNvPr id="47" name="Text Box 24"/>
          <p:cNvSpPr txBox="1">
            <a:spLocks noChangeArrowheads="1"/>
          </p:cNvSpPr>
          <p:nvPr/>
        </p:nvSpPr>
        <p:spPr bwMode="auto">
          <a:xfrm>
            <a:off x="6443663" y="1116013"/>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X2</a:t>
            </a:r>
          </a:p>
        </p:txBody>
      </p:sp>
      <p:sp>
        <p:nvSpPr>
          <p:cNvPr id="48" name="Text Box 25"/>
          <p:cNvSpPr txBox="1">
            <a:spLocks noChangeArrowheads="1"/>
          </p:cNvSpPr>
          <p:nvPr/>
        </p:nvSpPr>
        <p:spPr bwMode="auto">
          <a:xfrm>
            <a:off x="7596188" y="1116013"/>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X3</a:t>
            </a:r>
          </a:p>
        </p:txBody>
      </p:sp>
      <p:sp>
        <p:nvSpPr>
          <p:cNvPr id="49" name="Text Box 26"/>
          <p:cNvSpPr txBox="1">
            <a:spLocks noChangeArrowheads="1"/>
          </p:cNvSpPr>
          <p:nvPr/>
        </p:nvSpPr>
        <p:spPr bwMode="auto">
          <a:xfrm>
            <a:off x="2087563" y="2771775"/>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X1</a:t>
            </a:r>
          </a:p>
        </p:txBody>
      </p:sp>
      <p:sp>
        <p:nvSpPr>
          <p:cNvPr id="50" name="Text Box 27"/>
          <p:cNvSpPr txBox="1">
            <a:spLocks noChangeArrowheads="1"/>
          </p:cNvSpPr>
          <p:nvPr/>
        </p:nvSpPr>
        <p:spPr bwMode="auto">
          <a:xfrm>
            <a:off x="5219700" y="2808288"/>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X3</a:t>
            </a:r>
          </a:p>
        </p:txBody>
      </p:sp>
      <p:sp>
        <p:nvSpPr>
          <p:cNvPr id="51" name="Line 28"/>
          <p:cNvSpPr>
            <a:spLocks noChangeShapeType="1"/>
          </p:cNvSpPr>
          <p:nvPr/>
        </p:nvSpPr>
        <p:spPr bwMode="auto">
          <a:xfrm>
            <a:off x="4284663" y="4535488"/>
            <a:ext cx="1587" cy="503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800"/>
          </a:p>
        </p:txBody>
      </p:sp>
      <p:sp>
        <p:nvSpPr>
          <p:cNvPr id="52" name="Rectangle 51"/>
          <p:cNvSpPr>
            <a:spLocks noChangeArrowheads="1"/>
          </p:cNvSpPr>
          <p:nvPr/>
        </p:nvSpPr>
        <p:spPr bwMode="auto">
          <a:xfrm>
            <a:off x="2376488" y="5472113"/>
            <a:ext cx="503237" cy="144462"/>
          </a:xfrm>
          <a:prstGeom prst="rect">
            <a:avLst/>
          </a:prstGeom>
          <a:solidFill>
            <a:srgbClr val="808080"/>
          </a:solidFill>
          <a:ln w="9525" cap="flat">
            <a:solidFill>
              <a:srgbClr val="80808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3" name="Rectangle 52"/>
          <p:cNvSpPr>
            <a:spLocks noChangeArrowheads="1"/>
          </p:cNvSpPr>
          <p:nvPr/>
        </p:nvSpPr>
        <p:spPr bwMode="auto">
          <a:xfrm>
            <a:off x="4716463" y="5472113"/>
            <a:ext cx="539750" cy="144462"/>
          </a:xfrm>
          <a:prstGeom prst="rect">
            <a:avLst/>
          </a:prstGeom>
          <a:solidFill>
            <a:srgbClr val="808080"/>
          </a:solidFill>
          <a:ln w="9525" cap="flat">
            <a:solidFill>
              <a:srgbClr val="80808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4" name="Text Box 31"/>
          <p:cNvSpPr txBox="1">
            <a:spLocks noChangeArrowheads="1"/>
          </p:cNvSpPr>
          <p:nvPr/>
        </p:nvSpPr>
        <p:spPr bwMode="auto">
          <a:xfrm>
            <a:off x="4500563" y="4608513"/>
            <a:ext cx="447992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9pPr>
          </a:lstStyle>
          <a:p>
            <a:r>
              <a:rPr lang="en-CA" sz="1800"/>
              <a:t>Collect Mapping Information for X1 and X3</a:t>
            </a:r>
          </a:p>
        </p:txBody>
      </p:sp>
      <p:sp>
        <p:nvSpPr>
          <p:cNvPr id="55" name="Text Box 32"/>
          <p:cNvSpPr txBox="1">
            <a:spLocks noChangeArrowheads="1"/>
          </p:cNvSpPr>
          <p:nvPr/>
        </p:nvSpPr>
        <p:spPr bwMode="auto">
          <a:xfrm>
            <a:off x="2376488" y="5867400"/>
            <a:ext cx="331152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9pPr>
          </a:lstStyle>
          <a:p>
            <a:r>
              <a:rPr lang="en-CA" sz="1800"/>
              <a:t>Construct a Splice Library</a:t>
            </a:r>
          </a:p>
        </p:txBody>
      </p:sp>
      <p:sp>
        <p:nvSpPr>
          <p:cNvPr id="56" name="Rectangle 55"/>
          <p:cNvSpPr>
            <a:spLocks noChangeArrowheads="1"/>
          </p:cNvSpPr>
          <p:nvPr/>
        </p:nvSpPr>
        <p:spPr bwMode="auto">
          <a:xfrm rot="1200000">
            <a:off x="3319463" y="2816225"/>
            <a:ext cx="431800" cy="114300"/>
          </a:xfrm>
          <a:prstGeom prst="rect">
            <a:avLst/>
          </a:prstGeom>
          <a:solidFill>
            <a:srgbClr val="729FCF"/>
          </a:solidFill>
          <a:ln w="9525" cap="flat">
            <a:solidFill>
              <a:srgbClr val="3465A4"/>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7" name="Rectangle 56"/>
          <p:cNvSpPr>
            <a:spLocks noChangeArrowheads="1"/>
          </p:cNvSpPr>
          <p:nvPr/>
        </p:nvSpPr>
        <p:spPr bwMode="auto">
          <a:xfrm rot="1200000">
            <a:off x="3725863" y="2963863"/>
            <a:ext cx="442912" cy="114300"/>
          </a:xfrm>
          <a:prstGeom prst="rect">
            <a:avLst/>
          </a:prstGeom>
          <a:solidFill>
            <a:srgbClr val="579D1C"/>
          </a:solidFill>
          <a:ln w="9525" cap="flat">
            <a:solidFill>
              <a:srgbClr val="579D1C"/>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8" name="Text Box 35"/>
          <p:cNvSpPr txBox="1">
            <a:spLocks noChangeArrowheads="1"/>
          </p:cNvSpPr>
          <p:nvPr/>
        </p:nvSpPr>
        <p:spPr bwMode="auto">
          <a:xfrm rot="1200000">
            <a:off x="3616325" y="2514600"/>
            <a:ext cx="460375" cy="346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X2</a:t>
            </a:r>
          </a:p>
        </p:txBody>
      </p:sp>
      <p:sp>
        <p:nvSpPr>
          <p:cNvPr id="59" name="Text Box 36"/>
          <p:cNvSpPr txBox="1">
            <a:spLocks noChangeArrowheads="1"/>
          </p:cNvSpPr>
          <p:nvPr/>
        </p:nvSpPr>
        <p:spPr bwMode="auto">
          <a:xfrm>
            <a:off x="4103688" y="2447925"/>
            <a:ext cx="461962" cy="6588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75240"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3200"/>
              <a:t>?</a:t>
            </a:r>
          </a:p>
        </p:txBody>
      </p:sp>
    </p:spTree>
    <p:extLst>
      <p:ext uri="{BB962C8B-B14F-4D97-AF65-F5344CB8AC3E}">
        <p14:creationId xmlns:p14="http://schemas.microsoft.com/office/powerpoint/2010/main" val="21585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SAM/BAM</a:t>
            </a:r>
          </a:p>
        </p:txBody>
      </p:sp>
      <p:pic>
        <p:nvPicPr>
          <p:cNvPr id="7" name="Content Placeholder 3" descr="BAM File Example Alignment Section.png"/>
          <p:cNvPicPr>
            <a:picLocks noChangeAspect="1"/>
          </p:cNvPicPr>
          <p:nvPr/>
        </p:nvPicPr>
        <p:blipFill>
          <a:blip r:embed="rId3">
            <a:extLst>
              <a:ext uri="{28A0092B-C50C-407E-A947-70E740481C1C}">
                <a14:useLocalDpi xmlns:a14="http://schemas.microsoft.com/office/drawing/2010/main" val="0"/>
              </a:ext>
            </a:extLst>
          </a:blip>
          <a:srcRect t="-459" b="937"/>
          <a:stretch>
            <a:fillRect/>
          </a:stretch>
        </p:blipFill>
        <p:spPr>
          <a:xfrm>
            <a:off x="323850" y="3206750"/>
            <a:ext cx="8424863" cy="2817813"/>
          </a:xfrm>
          <a:prstGeom prst="rect">
            <a:avLst/>
          </a:prstGeom>
        </p:spPr>
      </p:pic>
      <p:pic>
        <p:nvPicPr>
          <p:cNvPr id="8" name="Picture 4" descr="BAM File Example Header Secti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10"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1521686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Visualizing Alignments</a:t>
            </a:r>
          </a:p>
        </p:txBody>
      </p:sp>
      <p:pic>
        <p:nvPicPr>
          <p:cNvPr id="13" name="Content Placeholder 1" descr="IGV UMPS Screenshot.png"/>
          <p:cNvPicPr>
            <a:picLocks noChangeAspect="1"/>
          </p:cNvPicPr>
          <p:nvPr/>
        </p:nvPicPr>
        <p:blipFill>
          <a:blip r:embed="rId3">
            <a:extLst>
              <a:ext uri="{28A0092B-C50C-407E-A947-70E740481C1C}">
                <a14:useLocalDpi xmlns:a14="http://schemas.microsoft.com/office/drawing/2010/main" val="0"/>
              </a:ext>
            </a:extLst>
          </a:blip>
          <a:srcRect l="-1563" r="-1563"/>
          <a:stretch>
            <a:fillRect/>
          </a:stretch>
        </p:blipFill>
        <p:spPr>
          <a:xfrm>
            <a:off x="827088" y="1700213"/>
            <a:ext cx="7815262" cy="4176712"/>
          </a:xfrm>
          <a:prstGeom prst="rect">
            <a:avLst/>
          </a:prstGeom>
        </p:spPr>
      </p:pic>
      <p:cxnSp>
        <p:nvCxnSpPr>
          <p:cNvPr id="14" name="Straight Arrow Connector 13"/>
          <p:cNvCxnSpPr/>
          <p:nvPr/>
        </p:nvCxnSpPr>
        <p:spPr>
          <a:xfrm>
            <a:off x="1763713" y="1484313"/>
            <a:ext cx="43180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TextBox 4"/>
          <p:cNvSpPr txBox="1">
            <a:spLocks noChangeArrowheads="1"/>
          </p:cNvSpPr>
          <p:nvPr/>
        </p:nvSpPr>
        <p:spPr bwMode="auto">
          <a:xfrm>
            <a:off x="1357313" y="1208088"/>
            <a:ext cx="838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Ideogram</a:t>
            </a:r>
          </a:p>
        </p:txBody>
      </p:sp>
      <p:cxnSp>
        <p:nvCxnSpPr>
          <p:cNvPr id="16" name="Straight Arrow Connector 15"/>
          <p:cNvCxnSpPr/>
          <p:nvPr/>
        </p:nvCxnSpPr>
        <p:spPr>
          <a:xfrm flipH="1">
            <a:off x="4427538" y="1484313"/>
            <a:ext cx="43180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0"/>
          <p:cNvSpPr txBox="1">
            <a:spLocks noChangeArrowheads="1"/>
          </p:cNvSpPr>
          <p:nvPr/>
        </p:nvSpPr>
        <p:spPr bwMode="auto">
          <a:xfrm>
            <a:off x="4859338" y="1341438"/>
            <a:ext cx="149383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Control pop-up info</a:t>
            </a:r>
          </a:p>
        </p:txBody>
      </p:sp>
      <p:cxnSp>
        <p:nvCxnSpPr>
          <p:cNvPr id="18" name="Straight Arrow Connector 17"/>
          <p:cNvCxnSpPr/>
          <p:nvPr/>
        </p:nvCxnSpPr>
        <p:spPr>
          <a:xfrm flipV="1">
            <a:off x="2124075" y="5589588"/>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TextBox 14"/>
          <p:cNvSpPr txBox="1">
            <a:spLocks noChangeArrowheads="1"/>
          </p:cNvSpPr>
          <p:nvPr/>
        </p:nvSpPr>
        <p:spPr bwMode="auto">
          <a:xfrm>
            <a:off x="1619250" y="6021388"/>
            <a:ext cx="9413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Gene track</a:t>
            </a:r>
          </a:p>
        </p:txBody>
      </p:sp>
      <p:sp>
        <p:nvSpPr>
          <p:cNvPr id="20" name="TextBox 15"/>
          <p:cNvSpPr txBox="1">
            <a:spLocks noChangeArrowheads="1"/>
          </p:cNvSpPr>
          <p:nvPr/>
        </p:nvSpPr>
        <p:spPr bwMode="auto">
          <a:xfrm>
            <a:off x="34925" y="4508500"/>
            <a:ext cx="10064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Reads track</a:t>
            </a:r>
          </a:p>
        </p:txBody>
      </p:sp>
      <p:cxnSp>
        <p:nvCxnSpPr>
          <p:cNvPr id="21" name="Straight Arrow Connector 20"/>
          <p:cNvCxnSpPr/>
          <p:nvPr/>
        </p:nvCxnSpPr>
        <p:spPr>
          <a:xfrm flipV="1">
            <a:off x="538163" y="4149725"/>
            <a:ext cx="577850" cy="3587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TextBox 18"/>
          <p:cNvSpPr txBox="1">
            <a:spLocks noChangeArrowheads="1"/>
          </p:cNvSpPr>
          <p:nvPr/>
        </p:nvSpPr>
        <p:spPr bwMode="auto">
          <a:xfrm>
            <a:off x="34925" y="3079750"/>
            <a:ext cx="852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track</a:t>
            </a:r>
          </a:p>
        </p:txBody>
      </p:sp>
      <p:cxnSp>
        <p:nvCxnSpPr>
          <p:cNvPr id="23" name="Straight Arrow Connector 22"/>
          <p:cNvCxnSpPr/>
          <p:nvPr/>
        </p:nvCxnSpPr>
        <p:spPr>
          <a:xfrm flipV="1">
            <a:off x="461963" y="2719388"/>
            <a:ext cx="65405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flipV="1">
            <a:off x="6732588" y="3141663"/>
            <a:ext cx="214312"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TextBox 22"/>
          <p:cNvSpPr txBox="1">
            <a:spLocks noChangeArrowheads="1"/>
          </p:cNvSpPr>
          <p:nvPr/>
        </p:nvSpPr>
        <p:spPr bwMode="auto">
          <a:xfrm>
            <a:off x="6481763" y="3644900"/>
            <a:ext cx="11144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not spliced</a:t>
            </a:r>
          </a:p>
        </p:txBody>
      </p:sp>
      <p:cxnSp>
        <p:nvCxnSpPr>
          <p:cNvPr id="26" name="Straight Arrow Connector 25"/>
          <p:cNvCxnSpPr/>
          <p:nvPr/>
        </p:nvCxnSpPr>
        <p:spPr>
          <a:xfrm flipV="1">
            <a:off x="3779838" y="4652963"/>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5"/>
          <p:cNvSpPr txBox="1">
            <a:spLocks noChangeArrowheads="1"/>
          </p:cNvSpPr>
          <p:nvPr/>
        </p:nvSpPr>
        <p:spPr bwMode="auto">
          <a:xfrm>
            <a:off x="3132138" y="5013325"/>
            <a:ext cx="11144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spliced</a:t>
            </a:r>
          </a:p>
        </p:txBody>
      </p:sp>
      <p:cxnSp>
        <p:nvCxnSpPr>
          <p:cNvPr id="28" name="Straight Arrow Connector 27"/>
          <p:cNvCxnSpPr/>
          <p:nvPr/>
        </p:nvCxnSpPr>
        <p:spPr>
          <a:xfrm flipV="1">
            <a:off x="1763713" y="2636838"/>
            <a:ext cx="43815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TextBox 28"/>
          <p:cNvSpPr txBox="1">
            <a:spLocks noChangeArrowheads="1"/>
          </p:cNvSpPr>
          <p:nvPr/>
        </p:nvSpPr>
        <p:spPr bwMode="auto">
          <a:xfrm>
            <a:off x="1331913" y="3111500"/>
            <a:ext cx="8509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scale</a:t>
            </a:r>
          </a:p>
        </p:txBody>
      </p:sp>
      <p:cxnSp>
        <p:nvCxnSpPr>
          <p:cNvPr id="30" name="Straight Arrow Connector 29"/>
          <p:cNvCxnSpPr/>
          <p:nvPr/>
        </p:nvCxnSpPr>
        <p:spPr>
          <a:xfrm flipH="1">
            <a:off x="6084888" y="1557338"/>
            <a:ext cx="647700"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TextBox 32"/>
          <p:cNvSpPr txBox="1">
            <a:spLocks noChangeArrowheads="1"/>
          </p:cNvSpPr>
          <p:nvPr/>
        </p:nvSpPr>
        <p:spPr bwMode="auto">
          <a:xfrm>
            <a:off x="6357938" y="1341438"/>
            <a:ext cx="12382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Viewer position</a:t>
            </a:r>
          </a:p>
        </p:txBody>
      </p:sp>
      <p:cxnSp>
        <p:nvCxnSpPr>
          <p:cNvPr id="32" name="Straight Arrow Connector 31"/>
          <p:cNvCxnSpPr/>
          <p:nvPr/>
        </p:nvCxnSpPr>
        <p:spPr>
          <a:xfrm flipH="1">
            <a:off x="6516688" y="1628775"/>
            <a:ext cx="1439862" cy="10795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3" name="TextBox 35"/>
          <p:cNvSpPr txBox="1">
            <a:spLocks noChangeArrowheads="1"/>
          </p:cNvSpPr>
          <p:nvPr/>
        </p:nvSpPr>
        <p:spPr bwMode="auto">
          <a:xfrm>
            <a:off x="7740650" y="1196975"/>
            <a:ext cx="8509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pileup</a:t>
            </a:r>
          </a:p>
        </p:txBody>
      </p:sp>
      <p:cxnSp>
        <p:nvCxnSpPr>
          <p:cNvPr id="34" name="Straight Arrow Connector 33"/>
          <p:cNvCxnSpPr/>
          <p:nvPr/>
        </p:nvCxnSpPr>
        <p:spPr>
          <a:xfrm flipV="1">
            <a:off x="7667625" y="3429000"/>
            <a:ext cx="144463" cy="5762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TextBox 38"/>
          <p:cNvSpPr txBox="1">
            <a:spLocks noChangeArrowheads="1"/>
          </p:cNvSpPr>
          <p:nvPr/>
        </p:nvSpPr>
        <p:spPr bwMode="auto">
          <a:xfrm>
            <a:off x="7343775" y="4005263"/>
            <a:ext cx="6127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cxnSp>
        <p:nvCxnSpPr>
          <p:cNvPr id="36" name="Straight Arrow Connector 35"/>
          <p:cNvCxnSpPr/>
          <p:nvPr/>
        </p:nvCxnSpPr>
        <p:spPr>
          <a:xfrm flipH="1" flipV="1">
            <a:off x="8118475" y="3500438"/>
            <a:ext cx="125413"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7" name="TextBox 40"/>
          <p:cNvSpPr txBox="1">
            <a:spLocks noChangeArrowheads="1"/>
          </p:cNvSpPr>
          <p:nvPr/>
        </p:nvSpPr>
        <p:spPr bwMode="auto">
          <a:xfrm>
            <a:off x="7991475" y="4005263"/>
            <a:ext cx="6127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sp>
        <p:nvSpPr>
          <p:cNvPr id="4" name="TextBox 3"/>
          <p:cNvSpPr txBox="1"/>
          <p:nvPr/>
        </p:nvSpPr>
        <p:spPr>
          <a:xfrm>
            <a:off x="136271" y="832366"/>
            <a:ext cx="2203704" cy="646331"/>
          </a:xfrm>
          <a:prstGeom prst="rect">
            <a:avLst/>
          </a:prstGeom>
          <a:noFill/>
        </p:spPr>
        <p:txBody>
          <a:bodyPr wrap="square" rtlCol="0">
            <a:spAutoFit/>
          </a:bodyPr>
          <a:lstStyle/>
          <a:p>
            <a:r>
              <a:rPr lang="en-US" sz="3600" dirty="0" smtClean="0"/>
              <a:t>IGV</a:t>
            </a:r>
            <a:endParaRPr lang="en-US" sz="3600" dirty="0"/>
          </a:p>
        </p:txBody>
      </p:sp>
    </p:spTree>
    <p:extLst>
      <p:ext uri="{BB962C8B-B14F-4D97-AF65-F5344CB8AC3E}">
        <p14:creationId xmlns:p14="http://schemas.microsoft.com/office/powerpoint/2010/main" val="1033199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QC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307" y="1266091"/>
            <a:ext cx="3045925" cy="310155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7" y="1046443"/>
            <a:ext cx="3400230" cy="317983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 name="TextBox 3"/>
          <p:cNvSpPr txBox="1"/>
          <p:nvPr/>
        </p:nvSpPr>
        <p:spPr>
          <a:xfrm>
            <a:off x="100584" y="830997"/>
            <a:ext cx="3099816" cy="369332"/>
          </a:xfrm>
          <a:prstGeom prst="rect">
            <a:avLst/>
          </a:prstGeom>
          <a:noFill/>
        </p:spPr>
        <p:txBody>
          <a:bodyPr wrap="square" rtlCol="0">
            <a:spAutoFit/>
          </a:bodyPr>
          <a:lstStyle/>
          <a:p>
            <a:r>
              <a:rPr lang="en-US" dirty="0" smtClean="0"/>
              <a:t>Transcript coverage 3’ Bias</a:t>
            </a:r>
            <a:endParaRPr lang="en-US" dirty="0"/>
          </a:p>
        </p:txBody>
      </p:sp>
      <p:sp>
        <p:nvSpPr>
          <p:cNvPr id="12" name="TextBox 11"/>
          <p:cNvSpPr txBox="1"/>
          <p:nvPr/>
        </p:nvSpPr>
        <p:spPr>
          <a:xfrm>
            <a:off x="4873752" y="896759"/>
            <a:ext cx="3099816" cy="369332"/>
          </a:xfrm>
          <a:prstGeom prst="rect">
            <a:avLst/>
          </a:prstGeom>
          <a:noFill/>
        </p:spPr>
        <p:txBody>
          <a:bodyPr wrap="square" rtlCol="0">
            <a:spAutoFit/>
          </a:bodyPr>
          <a:lstStyle/>
          <a:p>
            <a:r>
              <a:rPr lang="en-US" dirty="0" smtClean="0"/>
              <a:t>Insert Size</a:t>
            </a:r>
            <a:endParaRPr lang="en-US" dirty="0"/>
          </a:p>
        </p:txBody>
      </p:sp>
      <p:sp>
        <p:nvSpPr>
          <p:cNvPr id="5" name="TextBox 4"/>
          <p:cNvSpPr txBox="1"/>
          <p:nvPr/>
        </p:nvSpPr>
        <p:spPr>
          <a:xfrm>
            <a:off x="5177307" y="6115303"/>
            <a:ext cx="3968496" cy="461665"/>
          </a:xfrm>
          <a:prstGeom prst="rect">
            <a:avLst/>
          </a:prstGeom>
          <a:noFill/>
        </p:spPr>
        <p:txBody>
          <a:bodyPr wrap="square" rtlCol="0">
            <a:spAutoFit/>
          </a:bodyPr>
          <a:lstStyle/>
          <a:p>
            <a:r>
              <a:rPr lang="en-CA" sz="2400" dirty="0"/>
              <a:t>http://</a:t>
            </a:r>
            <a:r>
              <a:rPr lang="en-CA" sz="2400" dirty="0" err="1"/>
              <a:t>rseqc.sourceforge.net</a:t>
            </a:r>
            <a:endParaRPr lang="en-US" sz="2400" dirty="0"/>
          </a:p>
        </p:txBody>
      </p:sp>
      <p:pic>
        <p:nvPicPr>
          <p:cNvPr id="13" name="Picture 12"/>
          <p:cNvPicPr>
            <a:picLocks noChangeAspect="1" noChangeArrowheads="1"/>
          </p:cNvPicPr>
          <p:nvPr/>
        </p:nvPicPr>
        <p:blipFill>
          <a:blip r:embed="rId5">
            <a:extLst>
              <a:ext uri="{28A0092B-C50C-407E-A947-70E740481C1C}">
                <a14:useLocalDpi xmlns:a14="http://schemas.microsoft.com/office/drawing/2010/main" val="0"/>
              </a:ext>
            </a:extLst>
          </a:blip>
          <a:srcRect t="-4386" b="-4386"/>
          <a:stretch>
            <a:fillRect/>
          </a:stretch>
        </p:blipFill>
        <p:spPr bwMode="auto">
          <a:xfrm>
            <a:off x="2434056" y="4115246"/>
            <a:ext cx="2743251" cy="284160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 name="TextBox 13"/>
          <p:cNvSpPr txBox="1"/>
          <p:nvPr/>
        </p:nvSpPr>
        <p:spPr>
          <a:xfrm>
            <a:off x="554088" y="6060686"/>
            <a:ext cx="3099816" cy="369332"/>
          </a:xfrm>
          <a:prstGeom prst="rect">
            <a:avLst/>
          </a:prstGeom>
          <a:noFill/>
        </p:spPr>
        <p:txBody>
          <a:bodyPr wrap="square" rtlCol="0">
            <a:spAutoFit/>
          </a:bodyPr>
          <a:lstStyle/>
          <a:p>
            <a:r>
              <a:rPr lang="en-US" smtClean="0"/>
              <a:t>PCR Duplicates</a:t>
            </a:r>
            <a:endParaRPr lang="en-US" dirty="0"/>
          </a:p>
        </p:txBody>
      </p:sp>
    </p:spTree>
    <p:extLst>
      <p:ext uri="{BB962C8B-B14F-4D97-AF65-F5344CB8AC3E}">
        <p14:creationId xmlns:p14="http://schemas.microsoft.com/office/powerpoint/2010/main" val="203751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Complete de novo – no reference</a:t>
            </a:r>
          </a:p>
        </p:txBody>
      </p:sp>
      <p:sp>
        <p:nvSpPr>
          <p:cNvPr id="4" name="TextBox 3"/>
          <p:cNvSpPr txBox="1"/>
          <p:nvPr/>
        </p:nvSpPr>
        <p:spPr>
          <a:xfrm>
            <a:off x="5111496" y="1044658"/>
            <a:ext cx="3099816" cy="523220"/>
          </a:xfrm>
          <a:prstGeom prst="rect">
            <a:avLst/>
          </a:prstGeom>
          <a:noFill/>
        </p:spPr>
        <p:txBody>
          <a:bodyPr wrap="square" rtlCol="0">
            <a:spAutoFit/>
          </a:bodyPr>
          <a:lstStyle/>
          <a:p>
            <a:r>
              <a:rPr lang="en-US" sz="2800" dirty="0" smtClean="0"/>
              <a:t>Trinity</a:t>
            </a:r>
            <a:endParaRPr lang="en-US" sz="2800" dirty="0"/>
          </a:p>
        </p:txBody>
      </p:sp>
      <p:sp>
        <p:nvSpPr>
          <p:cNvPr id="5" name="TextBox 4"/>
          <p:cNvSpPr txBox="1"/>
          <p:nvPr/>
        </p:nvSpPr>
        <p:spPr>
          <a:xfrm>
            <a:off x="4992624" y="6104620"/>
            <a:ext cx="4087368" cy="461665"/>
          </a:xfrm>
          <a:prstGeom prst="rect">
            <a:avLst/>
          </a:prstGeom>
          <a:noFill/>
        </p:spPr>
        <p:txBody>
          <a:bodyPr wrap="square" rtlCol="0">
            <a:spAutoFit/>
          </a:bodyPr>
          <a:lstStyle/>
          <a:p>
            <a:r>
              <a:rPr lang="en-US" sz="2400" dirty="0"/>
              <a:t>https://</a:t>
            </a:r>
            <a:r>
              <a:rPr lang="en-US" sz="2400" dirty="0" err="1" smtClean="0"/>
              <a:t>github.com</a:t>
            </a:r>
            <a:r>
              <a:rPr lang="en-US" sz="2400" dirty="0" smtClean="0"/>
              <a:t>/</a:t>
            </a:r>
            <a:r>
              <a:rPr lang="en-US" sz="2400" dirty="0" err="1" smtClean="0"/>
              <a:t>trinityrnaseq</a:t>
            </a:r>
            <a:endParaRPr lang="en-US" sz="2400" dirty="0"/>
          </a:p>
        </p:txBody>
      </p:sp>
      <p:pic>
        <p:nvPicPr>
          <p:cNvPr id="3" name="Picture 2"/>
          <p:cNvPicPr>
            <a:picLocks noChangeAspect="1"/>
          </p:cNvPicPr>
          <p:nvPr/>
        </p:nvPicPr>
        <p:blipFill>
          <a:blip r:embed="rId3"/>
          <a:stretch>
            <a:fillRect/>
          </a:stretch>
        </p:blipFill>
        <p:spPr>
          <a:xfrm>
            <a:off x="376195" y="1044658"/>
            <a:ext cx="4497557" cy="5662359"/>
          </a:xfrm>
          <a:prstGeom prst="rect">
            <a:avLst/>
          </a:prstGeom>
        </p:spPr>
      </p:pic>
    </p:spTree>
    <p:extLst>
      <p:ext uri="{BB962C8B-B14F-4D97-AF65-F5344CB8AC3E}">
        <p14:creationId xmlns:p14="http://schemas.microsoft.com/office/powerpoint/2010/main" val="521731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QC</a:t>
            </a:r>
          </a:p>
        </p:txBody>
      </p:sp>
      <p:pic>
        <p:nvPicPr>
          <p:cNvPr id="2" name="Picture 1"/>
          <p:cNvPicPr>
            <a:picLocks noChangeAspect="1"/>
          </p:cNvPicPr>
          <p:nvPr/>
        </p:nvPicPr>
        <p:blipFill>
          <a:blip r:embed="rId3"/>
          <a:stretch>
            <a:fillRect/>
          </a:stretch>
        </p:blipFill>
        <p:spPr>
          <a:xfrm>
            <a:off x="0" y="2095438"/>
            <a:ext cx="5671101" cy="4085906"/>
          </a:xfrm>
          <a:prstGeom prst="rect">
            <a:avLst/>
          </a:prstGeom>
        </p:spPr>
      </p:pic>
      <p:pic>
        <p:nvPicPr>
          <p:cNvPr id="4" name="Picture 3"/>
          <p:cNvPicPr>
            <a:picLocks noChangeAspect="1"/>
          </p:cNvPicPr>
          <p:nvPr/>
        </p:nvPicPr>
        <p:blipFill>
          <a:blip r:embed="rId4"/>
          <a:stretch>
            <a:fillRect/>
          </a:stretch>
        </p:blipFill>
        <p:spPr>
          <a:xfrm>
            <a:off x="6470704" y="830997"/>
            <a:ext cx="2277304" cy="6027003"/>
          </a:xfrm>
          <a:prstGeom prst="rect">
            <a:avLst/>
          </a:prstGeom>
        </p:spPr>
      </p:pic>
      <p:sp>
        <p:nvSpPr>
          <p:cNvPr id="5" name="TextBox 4"/>
          <p:cNvSpPr txBox="1"/>
          <p:nvPr/>
        </p:nvSpPr>
        <p:spPr>
          <a:xfrm>
            <a:off x="438912" y="1060704"/>
            <a:ext cx="3511296" cy="461665"/>
          </a:xfrm>
          <a:prstGeom prst="rect">
            <a:avLst/>
          </a:prstGeom>
          <a:noFill/>
        </p:spPr>
        <p:txBody>
          <a:bodyPr wrap="square" rtlCol="0">
            <a:spAutoFit/>
          </a:bodyPr>
          <a:lstStyle/>
          <a:p>
            <a:r>
              <a:rPr lang="en-US" sz="2400" dirty="0" err="1" smtClean="0"/>
              <a:t>TransRate</a:t>
            </a:r>
            <a:endParaRPr lang="en-US" sz="2400" dirty="0"/>
          </a:p>
        </p:txBody>
      </p:sp>
    </p:spTree>
    <p:extLst>
      <p:ext uri="{BB962C8B-B14F-4D97-AF65-F5344CB8AC3E}">
        <p14:creationId xmlns:p14="http://schemas.microsoft.com/office/powerpoint/2010/main" val="849525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ight Arrow 42"/>
          <p:cNvSpPr/>
          <p:nvPr/>
        </p:nvSpPr>
        <p:spPr>
          <a:xfrm>
            <a:off x="3623037" y="3189526"/>
            <a:ext cx="974109" cy="501574"/>
          </a:xfrm>
          <a:prstGeom prst="righ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4" name="Rectangle 43"/>
          <p:cNvSpPr/>
          <p:nvPr/>
        </p:nvSpPr>
        <p:spPr>
          <a:xfrm>
            <a:off x="2191166" y="3138918"/>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5" name="Rectangle 44"/>
          <p:cNvSpPr/>
          <p:nvPr/>
        </p:nvSpPr>
        <p:spPr>
          <a:xfrm>
            <a:off x="2199574" y="3709969"/>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6" name="Rectangle 45"/>
          <p:cNvSpPr/>
          <p:nvPr/>
        </p:nvSpPr>
        <p:spPr>
          <a:xfrm>
            <a:off x="2192370" y="3428651"/>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7" name="Rectangle 46"/>
          <p:cNvSpPr/>
          <p:nvPr/>
        </p:nvSpPr>
        <p:spPr>
          <a:xfrm>
            <a:off x="2431670" y="2735053"/>
            <a:ext cx="1264459" cy="391525"/>
          </a:xfrm>
          <a:prstGeom prst="rect">
            <a:avLst/>
          </a:prstGeom>
        </p:spPr>
        <p:txBody>
          <a:bodyPr wrap="none" lIns="82936" tIns="41469" rIns="82936" bIns="41469">
            <a:spAutoFit/>
          </a:bodyPr>
          <a:lstStyle/>
          <a:p>
            <a:r>
              <a:rPr lang="en-US" sz="2000" smtClean="0">
                <a:latin typeface="Calibri" pitchFamily="34" charset="0"/>
              </a:rPr>
              <a:t>Raw count</a:t>
            </a:r>
            <a:endParaRPr lang="en-US" sz="2000" dirty="0" smtClean="0">
              <a:latin typeface="Calibri" pitchFamily="34" charset="0"/>
            </a:endParaRPr>
          </a:p>
        </p:txBody>
      </p:sp>
      <p:sp>
        <p:nvSpPr>
          <p:cNvPr id="48" name="Rectangle 47"/>
          <p:cNvSpPr/>
          <p:nvPr/>
        </p:nvSpPr>
        <p:spPr>
          <a:xfrm>
            <a:off x="3116264" y="3052230"/>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49" name="Rectangle 48"/>
          <p:cNvSpPr/>
          <p:nvPr/>
        </p:nvSpPr>
        <p:spPr>
          <a:xfrm>
            <a:off x="3117465" y="3623282"/>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50" name="Rectangle 49"/>
          <p:cNvSpPr/>
          <p:nvPr/>
        </p:nvSpPr>
        <p:spPr>
          <a:xfrm>
            <a:off x="3017693" y="3343166"/>
            <a:ext cx="427178" cy="391525"/>
          </a:xfrm>
          <a:prstGeom prst="rect">
            <a:avLst/>
          </a:prstGeom>
        </p:spPr>
        <p:txBody>
          <a:bodyPr wrap="none" lIns="82936" tIns="41469" rIns="82936" bIns="41469">
            <a:spAutoFit/>
          </a:bodyPr>
          <a:lstStyle/>
          <a:p>
            <a:r>
              <a:rPr lang="en-US" sz="2000" dirty="0" smtClean="0">
                <a:latin typeface="Calibri" pitchFamily="34" charset="0"/>
              </a:rPr>
              <a:t>24</a:t>
            </a:r>
            <a:endParaRPr lang="en-CA" sz="2000" baseline="-25000" dirty="0"/>
          </a:p>
        </p:txBody>
      </p:sp>
      <p:sp>
        <p:nvSpPr>
          <p:cNvPr id="52" name="Rectangle 51"/>
          <p:cNvSpPr/>
          <p:nvPr/>
        </p:nvSpPr>
        <p:spPr>
          <a:xfrm>
            <a:off x="4889864" y="3104053"/>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3" name="Rectangle 52"/>
          <p:cNvSpPr/>
          <p:nvPr/>
        </p:nvSpPr>
        <p:spPr>
          <a:xfrm>
            <a:off x="4898271" y="3675104"/>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4" name="Rectangle 53"/>
          <p:cNvSpPr/>
          <p:nvPr/>
        </p:nvSpPr>
        <p:spPr>
          <a:xfrm>
            <a:off x="4891068" y="3393786"/>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5" name="Rectangle 54"/>
          <p:cNvSpPr/>
          <p:nvPr/>
        </p:nvSpPr>
        <p:spPr>
          <a:xfrm>
            <a:off x="5052132" y="2642076"/>
            <a:ext cx="792663" cy="391525"/>
          </a:xfrm>
          <a:prstGeom prst="rect">
            <a:avLst/>
          </a:prstGeom>
        </p:spPr>
        <p:txBody>
          <a:bodyPr wrap="none" lIns="82936" tIns="41469" rIns="82936" bIns="41469">
            <a:spAutoFit/>
          </a:bodyPr>
          <a:lstStyle/>
          <a:p>
            <a:r>
              <a:rPr lang="en-US" sz="2000" dirty="0" smtClean="0">
                <a:latin typeface="Calibri" pitchFamily="34" charset="0"/>
              </a:rPr>
              <a:t>RPKM</a:t>
            </a:r>
          </a:p>
        </p:txBody>
      </p:sp>
      <p:sp>
        <p:nvSpPr>
          <p:cNvPr id="56" name="Rectangle 55"/>
          <p:cNvSpPr/>
          <p:nvPr/>
        </p:nvSpPr>
        <p:spPr>
          <a:xfrm>
            <a:off x="5814962" y="3017366"/>
            <a:ext cx="297336" cy="391525"/>
          </a:xfrm>
          <a:prstGeom prst="rect">
            <a:avLst/>
          </a:prstGeom>
        </p:spPr>
        <p:txBody>
          <a:bodyPr wrap="none" lIns="82936" tIns="41469" rIns="82936" bIns="41469">
            <a:spAutoFit/>
          </a:bodyPr>
          <a:lstStyle/>
          <a:p>
            <a:r>
              <a:rPr lang="en-US" sz="2000" dirty="0" smtClean="0">
                <a:latin typeface="Calibri" pitchFamily="34" charset="0"/>
              </a:rPr>
              <a:t>1</a:t>
            </a:r>
            <a:endParaRPr lang="en-CA" sz="2000" baseline="-25000" dirty="0"/>
          </a:p>
        </p:txBody>
      </p:sp>
      <p:sp>
        <p:nvSpPr>
          <p:cNvPr id="57" name="Rectangle 56"/>
          <p:cNvSpPr/>
          <p:nvPr/>
        </p:nvSpPr>
        <p:spPr>
          <a:xfrm>
            <a:off x="5816162" y="3588418"/>
            <a:ext cx="427178" cy="391525"/>
          </a:xfrm>
          <a:prstGeom prst="rect">
            <a:avLst/>
          </a:prstGeom>
        </p:spPr>
        <p:txBody>
          <a:bodyPr wrap="none" lIns="82936" tIns="41469" rIns="82936" bIns="41469">
            <a:spAutoFit/>
          </a:bodyPr>
          <a:lstStyle/>
          <a:p>
            <a:r>
              <a:rPr lang="en-US" sz="2000" dirty="0" smtClean="0">
                <a:latin typeface="Calibri" pitchFamily="34" charset="0"/>
              </a:rPr>
              <a:t>12</a:t>
            </a:r>
            <a:endParaRPr lang="en-CA" sz="2000" baseline="-25000" dirty="0"/>
          </a:p>
        </p:txBody>
      </p:sp>
      <p:sp>
        <p:nvSpPr>
          <p:cNvPr id="58" name="Rectangle 57"/>
          <p:cNvSpPr/>
          <p:nvPr/>
        </p:nvSpPr>
        <p:spPr>
          <a:xfrm>
            <a:off x="5817363" y="3308302"/>
            <a:ext cx="297336" cy="391525"/>
          </a:xfrm>
          <a:prstGeom prst="rect">
            <a:avLst/>
          </a:prstGeom>
        </p:spPr>
        <p:txBody>
          <a:bodyPr wrap="none" lIns="82936" tIns="41469" rIns="82936" bIns="41469">
            <a:spAutoFit/>
          </a:bodyPr>
          <a:lstStyle/>
          <a:p>
            <a:r>
              <a:rPr lang="en-US" sz="2000" dirty="0" smtClean="0">
                <a:latin typeface="Calibri" pitchFamily="34" charset="0"/>
              </a:rPr>
              <a:t>6</a:t>
            </a:r>
            <a:endParaRPr lang="en-CA" sz="2000" baseline="-25000" dirty="0"/>
          </a:p>
        </p:txBody>
      </p:sp>
      <p:sp>
        <p:nvSpPr>
          <p:cNvPr id="22" name="Rectangle 21"/>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Alignments Mappings to expression</a:t>
            </a:r>
            <a:endParaRPr lang="en-US" dirty="0" smtClean="0">
              <a:solidFill>
                <a:schemeClr val="bg1"/>
              </a:solidFill>
              <a:latin typeface="+mj-lt"/>
            </a:endParaRPr>
          </a:p>
        </p:txBody>
      </p:sp>
      <p:sp>
        <p:nvSpPr>
          <p:cNvPr id="60" name="Rounded Rectangle 59"/>
          <p:cNvSpPr/>
          <p:nvPr/>
        </p:nvSpPr>
        <p:spPr>
          <a:xfrm>
            <a:off x="91796" y="4469280"/>
            <a:ext cx="4516075" cy="1966426"/>
          </a:xfrm>
          <a:prstGeom prst="roundRect">
            <a:avLst/>
          </a:prstGeom>
          <a:solidFill>
            <a:schemeClr val="accent5">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r>
              <a:rPr lang="en-US" dirty="0" err="1" smtClean="0">
                <a:latin typeface="Calibri" pitchFamily="34" charset="0"/>
              </a:rPr>
              <a:t>RPKM</a:t>
            </a:r>
            <a:r>
              <a:rPr lang="en-US" baseline="-25000" dirty="0" err="1" smtClean="0">
                <a:latin typeface="Calibri" pitchFamily="34" charset="0"/>
              </a:rPr>
              <a:t>geneA</a:t>
            </a:r>
            <a:r>
              <a:rPr lang="en-US" dirty="0" smtClean="0">
                <a:latin typeface="Calibri" pitchFamily="34" charset="0"/>
              </a:rPr>
              <a:t> = 10</a:t>
            </a:r>
            <a:r>
              <a:rPr lang="en-US" baseline="30000" dirty="0" smtClean="0">
                <a:latin typeface="Calibri" pitchFamily="34" charset="0"/>
              </a:rPr>
              <a:t>9</a:t>
            </a:r>
            <a:r>
              <a:rPr lang="en-US" dirty="0" smtClean="0">
                <a:latin typeface="Calibri" pitchFamily="34" charset="0"/>
              </a:rPr>
              <a:t> </a:t>
            </a:r>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NL</a:t>
            </a:r>
          </a:p>
          <a:p>
            <a:pPr algn="ctr"/>
            <a:endParaRPr lang="en-US" dirty="0" smtClean="0">
              <a:latin typeface="Calibri" pitchFamily="34" charset="0"/>
            </a:endParaRPr>
          </a:p>
          <a:p>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number of reads mapped to </a:t>
            </a:r>
            <a:r>
              <a:rPr lang="en-US" dirty="0" err="1" smtClean="0">
                <a:latin typeface="Calibri" pitchFamily="34" charset="0"/>
              </a:rPr>
              <a:t>geneA</a:t>
            </a:r>
            <a:endParaRPr lang="en-US" dirty="0" smtClean="0">
              <a:latin typeface="Calibri" pitchFamily="34" charset="0"/>
            </a:endParaRPr>
          </a:p>
          <a:p>
            <a:r>
              <a:rPr lang="en-US" dirty="0" smtClean="0">
                <a:latin typeface="Calibri" pitchFamily="34" charset="0"/>
              </a:rPr>
              <a:t>N = total number of reads</a:t>
            </a:r>
          </a:p>
          <a:p>
            <a:r>
              <a:rPr lang="en-US" dirty="0" smtClean="0">
                <a:latin typeface="Calibri" pitchFamily="34" charset="0"/>
              </a:rPr>
              <a:t>L = length of transcript in units of Kb</a:t>
            </a:r>
          </a:p>
        </p:txBody>
      </p:sp>
      <p:sp>
        <p:nvSpPr>
          <p:cNvPr id="3" name="TextBox 2"/>
          <p:cNvSpPr txBox="1"/>
          <p:nvPr/>
        </p:nvSpPr>
        <p:spPr>
          <a:xfrm>
            <a:off x="99194" y="931020"/>
            <a:ext cx="7738519" cy="1320361"/>
          </a:xfrm>
          <a:prstGeom prst="rect">
            <a:avLst/>
          </a:prstGeom>
          <a:noFill/>
        </p:spPr>
        <p:txBody>
          <a:bodyPr wrap="square" rtlCol="0">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400" b="1" dirty="0" smtClean="0">
                <a:solidFill>
                  <a:schemeClr val="tx1">
                    <a:lumMod val="50000"/>
                  </a:schemeClr>
                </a:solidFill>
              </a:rPr>
              <a:t>Normalize counts for </a:t>
            </a:r>
            <a:r>
              <a:rPr lang="en-GB" sz="2400" b="1" dirty="0">
                <a:solidFill>
                  <a:schemeClr val="tx1">
                    <a:lumMod val="50000"/>
                  </a:schemeClr>
                </a:solidFill>
              </a:rPr>
              <a:t>expression </a:t>
            </a:r>
            <a:r>
              <a:rPr lang="en-GB" sz="2400" b="1" dirty="0" smtClean="0">
                <a:solidFill>
                  <a:schemeClr val="tx1">
                    <a:lumMod val="50000"/>
                  </a:schemeClr>
                </a:solidFill>
              </a:rPr>
              <a:t>levels – </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GB" sz="2000" dirty="0" smtClean="0">
              <a:solidFill>
                <a:schemeClr val="tx1">
                  <a:lumMod val="50000"/>
                </a:schemeClr>
              </a:solidFill>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000" dirty="0" smtClean="0">
                <a:solidFill>
                  <a:schemeClr val="tx1">
                    <a:lumMod val="50000"/>
                  </a:schemeClr>
                </a:solidFill>
              </a:rPr>
              <a:t>to </a:t>
            </a:r>
            <a:r>
              <a:rPr lang="en-GB" sz="2000" dirty="0">
                <a:solidFill>
                  <a:schemeClr val="tx1">
                    <a:lumMod val="50000"/>
                  </a:schemeClr>
                </a:solidFill>
              </a:rPr>
              <a:t>account for differences in gene length, read counts are converted to </a:t>
            </a:r>
            <a:r>
              <a:rPr lang="en-GB" sz="2000" b="1" i="1" dirty="0">
                <a:solidFill>
                  <a:schemeClr val="tx1">
                    <a:lumMod val="50000"/>
                  </a:schemeClr>
                </a:solidFill>
              </a:rPr>
              <a:t>Reads per </a:t>
            </a:r>
            <a:r>
              <a:rPr lang="en-GB" sz="2000" b="1" i="1" dirty="0" err="1">
                <a:solidFill>
                  <a:schemeClr val="tx1">
                    <a:lumMod val="50000"/>
                  </a:schemeClr>
                </a:solidFill>
              </a:rPr>
              <a:t>kilobase</a:t>
            </a:r>
            <a:r>
              <a:rPr lang="en-GB" sz="2000" b="1" i="1" dirty="0">
                <a:solidFill>
                  <a:schemeClr val="tx1">
                    <a:lumMod val="50000"/>
                  </a:schemeClr>
                </a:solidFill>
              </a:rPr>
              <a:t> of transcript mapped (RPKM)</a:t>
            </a:r>
          </a:p>
        </p:txBody>
      </p:sp>
      <p:sp>
        <p:nvSpPr>
          <p:cNvPr id="5" name="TextBox 4"/>
          <p:cNvSpPr txBox="1"/>
          <p:nvPr/>
        </p:nvSpPr>
        <p:spPr>
          <a:xfrm>
            <a:off x="5448463" y="4711416"/>
            <a:ext cx="2917061" cy="830997"/>
          </a:xfrm>
          <a:prstGeom prst="rect">
            <a:avLst/>
          </a:prstGeom>
          <a:noFill/>
        </p:spPr>
        <p:txBody>
          <a:bodyPr wrap="square" rtlCol="0">
            <a:spAutoFit/>
          </a:bodyPr>
          <a:lstStyle/>
          <a:p>
            <a:r>
              <a:rPr lang="en-US" sz="2400" dirty="0" smtClean="0"/>
              <a:t>Cufflinks/</a:t>
            </a:r>
            <a:r>
              <a:rPr lang="en-US" sz="2400" dirty="0" err="1" smtClean="0"/>
              <a:t>CuffDiff</a:t>
            </a:r>
            <a:endParaRPr lang="en-US" sz="2400" dirty="0" smtClean="0"/>
          </a:p>
          <a:p>
            <a:r>
              <a:rPr lang="en-US" sz="2400" dirty="0" smtClean="0"/>
              <a:t>Trinity</a:t>
            </a:r>
          </a:p>
        </p:txBody>
      </p:sp>
    </p:spTree>
    <p:extLst>
      <p:ext uri="{BB962C8B-B14F-4D97-AF65-F5344CB8AC3E}">
        <p14:creationId xmlns:p14="http://schemas.microsoft.com/office/powerpoint/2010/main" val="8919119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Alternative differential expression methods</a:t>
            </a:r>
          </a:p>
        </p:txBody>
      </p:sp>
      <p:sp>
        <p:nvSpPr>
          <p:cNvPr id="7" name="Rectangle 6"/>
          <p:cNvSpPr/>
          <p:nvPr/>
        </p:nvSpPr>
        <p:spPr>
          <a:xfrm>
            <a:off x="320040" y="1171092"/>
            <a:ext cx="8037576" cy="923330"/>
          </a:xfrm>
          <a:prstGeom prst="rect">
            <a:avLst/>
          </a:prstGeom>
        </p:spPr>
        <p:txBody>
          <a:bodyPr wrap="square">
            <a:spAutoFit/>
          </a:bodyPr>
          <a:lstStyle/>
          <a:p>
            <a:r>
              <a:rPr lang="en-US" dirty="0">
                <a:solidFill>
                  <a:schemeClr val="tx1">
                    <a:lumMod val="50000"/>
                  </a:schemeClr>
                </a:solidFill>
              </a:rPr>
              <a:t>Raw count approaches</a:t>
            </a:r>
          </a:p>
          <a:p>
            <a:r>
              <a:rPr lang="en-US" dirty="0" err="1"/>
              <a:t>DESeq</a:t>
            </a:r>
            <a:r>
              <a:rPr lang="en-US" dirty="0"/>
              <a:t> - http://www-</a:t>
            </a:r>
            <a:r>
              <a:rPr lang="en-US" dirty="0" err="1"/>
              <a:t>huber.embl.de</a:t>
            </a:r>
            <a:r>
              <a:rPr lang="en-US" dirty="0"/>
              <a:t>/users/</a:t>
            </a:r>
            <a:r>
              <a:rPr lang="en-US" dirty="0" err="1"/>
              <a:t>anders</a:t>
            </a:r>
            <a:r>
              <a:rPr lang="en-US" dirty="0"/>
              <a:t>/</a:t>
            </a:r>
            <a:r>
              <a:rPr lang="en-US" dirty="0" err="1"/>
              <a:t>DESeq</a:t>
            </a:r>
            <a:r>
              <a:rPr lang="en-US" dirty="0"/>
              <a:t>/</a:t>
            </a:r>
          </a:p>
          <a:p>
            <a:r>
              <a:rPr lang="en-US" dirty="0" err="1"/>
              <a:t>edgeR</a:t>
            </a:r>
            <a:r>
              <a:rPr lang="en-US" dirty="0"/>
              <a:t> - http://</a:t>
            </a:r>
            <a:r>
              <a:rPr lang="en-US" dirty="0" err="1"/>
              <a:t>www.bioconductor.org</a:t>
            </a:r>
            <a:r>
              <a:rPr lang="en-US" dirty="0"/>
              <a:t>/packages/release/</a:t>
            </a:r>
            <a:r>
              <a:rPr lang="en-US" dirty="0" err="1"/>
              <a:t>bioc</a:t>
            </a:r>
            <a:r>
              <a:rPr lang="en-US" dirty="0"/>
              <a:t>/html/</a:t>
            </a:r>
            <a:r>
              <a:rPr lang="en-US" dirty="0" err="1"/>
              <a:t>edgeR.html</a:t>
            </a:r>
            <a:endParaRPr lang="en-US" dirty="0"/>
          </a:p>
        </p:txBody>
      </p:sp>
      <p:pic>
        <p:nvPicPr>
          <p:cNvPr id="8" name="Picture 7" descr="Screen Shot 2013-06-01 at 10.13.40 PM.png"/>
          <p:cNvPicPr>
            <a:picLocks noChangeAspect="1"/>
          </p:cNvPicPr>
          <p:nvPr/>
        </p:nvPicPr>
        <p:blipFill rotWithShape="1">
          <a:blip r:embed="rId3">
            <a:extLst>
              <a:ext uri="{28A0092B-C50C-407E-A947-70E740481C1C}">
                <a14:useLocalDpi xmlns:a14="http://schemas.microsoft.com/office/drawing/2010/main" val="0"/>
              </a:ext>
            </a:extLst>
          </a:blip>
          <a:srcRect l="242" t="589" r="-242" b="-589"/>
          <a:stretch/>
        </p:blipFill>
        <p:spPr>
          <a:xfrm>
            <a:off x="1984248" y="2618430"/>
            <a:ext cx="5393642" cy="4129128"/>
          </a:xfrm>
          <a:prstGeom prst="rect">
            <a:avLst/>
          </a:prstGeom>
        </p:spPr>
      </p:pic>
    </p:spTree>
    <p:extLst>
      <p:ext uri="{BB962C8B-B14F-4D97-AF65-F5344CB8AC3E}">
        <p14:creationId xmlns:p14="http://schemas.microsoft.com/office/powerpoint/2010/main" val="2016878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err="1" smtClean="0">
                <a:solidFill>
                  <a:schemeClr val="bg1"/>
                </a:solidFill>
                <a:latin typeface="+mj-lt"/>
              </a:rPr>
              <a:t>cummeRbund</a:t>
            </a:r>
            <a:r>
              <a:rPr lang="en-US" sz="3200" dirty="0" smtClean="0">
                <a:solidFill>
                  <a:schemeClr val="bg1"/>
                </a:solidFill>
                <a:latin typeface="+mj-lt"/>
              </a:rPr>
              <a:t> </a:t>
            </a:r>
          </a:p>
        </p:txBody>
      </p:sp>
      <p:sp>
        <p:nvSpPr>
          <p:cNvPr id="7" name="TextBox 6"/>
          <p:cNvSpPr txBox="1"/>
          <p:nvPr/>
        </p:nvSpPr>
        <p:spPr>
          <a:xfrm>
            <a:off x="661848" y="997389"/>
            <a:ext cx="6437745" cy="584775"/>
          </a:xfrm>
          <a:prstGeom prst="rect">
            <a:avLst/>
          </a:prstGeom>
          <a:noFill/>
        </p:spPr>
        <p:txBody>
          <a:bodyPr wrap="square" rtlCol="0">
            <a:spAutoFit/>
          </a:bodyPr>
          <a:lstStyle/>
          <a:p>
            <a:r>
              <a:rPr lang="en-US" sz="3200" dirty="0" smtClean="0">
                <a:solidFill>
                  <a:schemeClr val="tx1">
                    <a:lumMod val="50000"/>
                  </a:schemeClr>
                </a:solidFill>
              </a:rPr>
              <a:t>Analysis </a:t>
            </a:r>
            <a:r>
              <a:rPr lang="en-US" sz="3200" smtClean="0">
                <a:solidFill>
                  <a:schemeClr val="tx1">
                    <a:lumMod val="50000"/>
                  </a:schemeClr>
                </a:solidFill>
              </a:rPr>
              <a:t>of expression in </a:t>
            </a:r>
            <a:r>
              <a:rPr lang="en-US" sz="3200" dirty="0" smtClean="0">
                <a:solidFill>
                  <a:schemeClr val="tx1">
                    <a:lumMod val="50000"/>
                  </a:schemeClr>
                </a:solidFill>
              </a:rPr>
              <a:t>R</a:t>
            </a:r>
            <a:endParaRPr lang="en-US" sz="3200" dirty="0">
              <a:solidFill>
                <a:schemeClr val="tx1">
                  <a:lumMod val="50000"/>
                </a:schemeClr>
              </a:solidFill>
            </a:endParaRPr>
          </a:p>
        </p:txBody>
      </p:sp>
      <p:pic>
        <p:nvPicPr>
          <p:cNvPr id="6" name="Content Placeholder 3" descr="Tutorial_Part2_cummeRbund_output 3.jpeg"/>
          <p:cNvPicPr>
            <a:picLocks noChangeAspect="1"/>
          </p:cNvPicPr>
          <p:nvPr/>
        </p:nvPicPr>
        <p:blipFill rotWithShape="1">
          <a:blip r:embed="rId3">
            <a:extLst>
              <a:ext uri="{28A0092B-C50C-407E-A947-70E740481C1C}">
                <a14:useLocalDpi xmlns:a14="http://schemas.microsoft.com/office/drawing/2010/main" val="0"/>
              </a:ext>
            </a:extLst>
          </a:blip>
          <a:srcRect l="864" r="1197"/>
          <a:stretch/>
        </p:blipFill>
        <p:spPr>
          <a:xfrm>
            <a:off x="445824" y="1748557"/>
            <a:ext cx="2483291" cy="2535560"/>
          </a:xfrm>
          <a:prstGeom prst="rect">
            <a:avLst/>
          </a:prstGeom>
        </p:spPr>
      </p:pic>
      <p:pic>
        <p:nvPicPr>
          <p:cNvPr id="8" name="Picture 7" descr="Tutorial_Part2_cummeRbund_output 6.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448" y="1748557"/>
            <a:ext cx="2408312" cy="2408312"/>
          </a:xfrm>
          <a:prstGeom prst="rect">
            <a:avLst/>
          </a:prstGeom>
        </p:spPr>
      </p:pic>
      <p:pic>
        <p:nvPicPr>
          <p:cNvPr id="9" name="Picture 8" descr="Tutorial_Part2_cummeRbund_output 1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48" y="4340845"/>
            <a:ext cx="2264296" cy="2264296"/>
          </a:xfrm>
          <a:prstGeom prst="rect">
            <a:avLst/>
          </a:prstGeom>
        </p:spPr>
      </p:pic>
      <p:pic>
        <p:nvPicPr>
          <p:cNvPr id="10" name="Picture 9" descr="Tutorial_Part2_cummeRbund_output 1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144" y="4268837"/>
            <a:ext cx="2304256" cy="2304256"/>
          </a:xfrm>
          <a:prstGeom prst="rect">
            <a:avLst/>
          </a:prstGeom>
        </p:spPr>
      </p:pic>
      <p:pic>
        <p:nvPicPr>
          <p:cNvPr id="11" name="Picture 10" descr="Tutorial_Part2_cummeRbund_output 14.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4456" y="4268837"/>
            <a:ext cx="2232248" cy="2232248"/>
          </a:xfrm>
          <a:prstGeom prst="rect">
            <a:avLst/>
          </a:prstGeom>
        </p:spPr>
      </p:pic>
      <p:pic>
        <p:nvPicPr>
          <p:cNvPr id="12" name="Picture 11" descr="Tutorial_Part2_cummeRbund_output.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8152" y="1748557"/>
            <a:ext cx="2480320" cy="2480320"/>
          </a:xfrm>
          <a:prstGeom prst="rect">
            <a:avLst/>
          </a:prstGeom>
        </p:spPr>
      </p:pic>
    </p:spTree>
    <p:extLst>
      <p:ext uri="{BB962C8B-B14F-4D97-AF65-F5344CB8AC3E}">
        <p14:creationId xmlns:p14="http://schemas.microsoft.com/office/powerpoint/2010/main" val="1077131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Which tool? Which experimental design?</a:t>
            </a:r>
          </a:p>
        </p:txBody>
      </p:sp>
      <p:pic>
        <p:nvPicPr>
          <p:cNvPr id="2" name="Picture 1"/>
          <p:cNvPicPr>
            <a:picLocks noChangeAspect="1"/>
          </p:cNvPicPr>
          <p:nvPr/>
        </p:nvPicPr>
        <p:blipFill>
          <a:blip r:embed="rId3"/>
          <a:stretch>
            <a:fillRect/>
          </a:stretch>
        </p:blipFill>
        <p:spPr>
          <a:xfrm>
            <a:off x="1069848" y="1593416"/>
            <a:ext cx="5124615" cy="5264584"/>
          </a:xfrm>
          <a:prstGeom prst="rect">
            <a:avLst/>
          </a:prstGeom>
        </p:spPr>
      </p:pic>
      <p:sp>
        <p:nvSpPr>
          <p:cNvPr id="7" name="TextBox 6"/>
          <p:cNvSpPr txBox="1"/>
          <p:nvPr/>
        </p:nvSpPr>
        <p:spPr>
          <a:xfrm>
            <a:off x="2980944" y="1319813"/>
            <a:ext cx="2029968" cy="369332"/>
          </a:xfrm>
          <a:prstGeom prst="rect">
            <a:avLst/>
          </a:prstGeom>
          <a:noFill/>
        </p:spPr>
        <p:txBody>
          <a:bodyPr wrap="square" rtlCol="0">
            <a:spAutoFit/>
          </a:bodyPr>
          <a:lstStyle/>
          <a:p>
            <a:r>
              <a:rPr lang="en-US" dirty="0" smtClean="0"/>
              <a:t>Fold Change Cutoff</a:t>
            </a:r>
            <a:endParaRPr lang="en-US" dirty="0"/>
          </a:p>
        </p:txBody>
      </p:sp>
      <p:sp>
        <p:nvSpPr>
          <p:cNvPr id="8" name="TextBox 7"/>
          <p:cNvSpPr txBox="1"/>
          <p:nvPr/>
        </p:nvSpPr>
        <p:spPr>
          <a:xfrm>
            <a:off x="207264" y="2177961"/>
            <a:ext cx="2029968" cy="369332"/>
          </a:xfrm>
          <a:prstGeom prst="rect">
            <a:avLst/>
          </a:prstGeom>
          <a:noFill/>
        </p:spPr>
        <p:txBody>
          <a:bodyPr wrap="square" rtlCol="0">
            <a:spAutoFit/>
          </a:bodyPr>
          <a:lstStyle/>
          <a:p>
            <a:r>
              <a:rPr lang="en-US" smtClean="0"/>
              <a:t>Tool</a:t>
            </a:r>
            <a:endParaRPr lang="en-US"/>
          </a:p>
        </p:txBody>
      </p:sp>
      <p:sp>
        <p:nvSpPr>
          <p:cNvPr id="9" name="TextBox 8"/>
          <p:cNvSpPr txBox="1"/>
          <p:nvPr/>
        </p:nvSpPr>
        <p:spPr>
          <a:xfrm>
            <a:off x="0" y="889041"/>
            <a:ext cx="4681728" cy="646331"/>
          </a:xfrm>
          <a:prstGeom prst="rect">
            <a:avLst/>
          </a:prstGeom>
          <a:noFill/>
        </p:spPr>
        <p:txBody>
          <a:bodyPr wrap="square" rtlCol="0">
            <a:spAutoFit/>
          </a:bodyPr>
          <a:lstStyle/>
          <a:p>
            <a:r>
              <a:rPr lang="en-US" dirty="0" smtClean="0"/>
              <a:t>False/True Positive Rate at different fold changes and replicate numbers</a:t>
            </a:r>
            <a:endParaRPr lang="en-US" dirty="0"/>
          </a:p>
        </p:txBody>
      </p:sp>
      <p:sp>
        <p:nvSpPr>
          <p:cNvPr id="10" name="TextBox 9"/>
          <p:cNvSpPr txBox="1"/>
          <p:nvPr/>
        </p:nvSpPr>
        <p:spPr>
          <a:xfrm>
            <a:off x="5879592" y="6020411"/>
            <a:ext cx="3328416" cy="923330"/>
          </a:xfrm>
          <a:prstGeom prst="rect">
            <a:avLst/>
          </a:prstGeom>
          <a:noFill/>
        </p:spPr>
        <p:txBody>
          <a:bodyPr wrap="square" rtlCol="0">
            <a:spAutoFit/>
          </a:bodyPr>
          <a:lstStyle/>
          <a:p>
            <a:r>
              <a:rPr lang="en-US" dirty="0" err="1" smtClean="0"/>
              <a:t>Schurch</a:t>
            </a:r>
            <a:r>
              <a:rPr lang="en-US" dirty="0" smtClean="0"/>
              <a:t> et al</a:t>
            </a:r>
          </a:p>
          <a:p>
            <a:r>
              <a:rPr lang="en-US" dirty="0"/>
              <a:t>http://</a:t>
            </a:r>
            <a:r>
              <a:rPr lang="en-US" dirty="0" err="1"/>
              <a:t>arxiv.org</a:t>
            </a:r>
            <a:r>
              <a:rPr lang="en-US" dirty="0"/>
              <a:t>/pdf/1505.02017v2.pdf</a:t>
            </a:r>
          </a:p>
        </p:txBody>
      </p:sp>
      <p:sp>
        <p:nvSpPr>
          <p:cNvPr id="11" name="TextBox 10"/>
          <p:cNvSpPr txBox="1"/>
          <p:nvPr/>
        </p:nvSpPr>
        <p:spPr>
          <a:xfrm>
            <a:off x="6395528" y="3856376"/>
            <a:ext cx="2029968" cy="369332"/>
          </a:xfrm>
          <a:prstGeom prst="rect">
            <a:avLst/>
          </a:prstGeom>
          <a:noFill/>
        </p:spPr>
        <p:txBody>
          <a:bodyPr wrap="square" rtlCol="0">
            <a:spAutoFit/>
          </a:bodyPr>
          <a:lstStyle/>
          <a:p>
            <a:r>
              <a:rPr lang="en-US" dirty="0" smtClean="0"/>
              <a:t>Samples</a:t>
            </a:r>
            <a:endParaRPr lang="en-US" dirty="0"/>
          </a:p>
        </p:txBody>
      </p:sp>
      <p:sp>
        <p:nvSpPr>
          <p:cNvPr id="4" name="TextBox 3"/>
          <p:cNvSpPr txBox="1"/>
          <p:nvPr/>
        </p:nvSpPr>
        <p:spPr>
          <a:xfrm>
            <a:off x="2253090" y="1624309"/>
            <a:ext cx="593125" cy="369332"/>
          </a:xfrm>
          <a:prstGeom prst="rect">
            <a:avLst/>
          </a:prstGeom>
          <a:noFill/>
        </p:spPr>
        <p:txBody>
          <a:bodyPr wrap="square" rtlCol="0">
            <a:spAutoFit/>
          </a:bodyPr>
          <a:lstStyle/>
          <a:p>
            <a:r>
              <a:rPr lang="en-US" smtClean="0"/>
              <a:t>0</a:t>
            </a:r>
            <a:endParaRPr lang="en-US"/>
          </a:p>
        </p:txBody>
      </p:sp>
      <p:sp>
        <p:nvSpPr>
          <p:cNvPr id="12" name="TextBox 11"/>
          <p:cNvSpPr txBox="1"/>
          <p:nvPr/>
        </p:nvSpPr>
        <p:spPr>
          <a:xfrm>
            <a:off x="3335592" y="1627481"/>
            <a:ext cx="593125" cy="369332"/>
          </a:xfrm>
          <a:prstGeom prst="rect">
            <a:avLst/>
          </a:prstGeom>
          <a:noFill/>
        </p:spPr>
        <p:txBody>
          <a:bodyPr wrap="square" rtlCol="0">
            <a:spAutoFit/>
          </a:bodyPr>
          <a:lstStyle/>
          <a:p>
            <a:r>
              <a:rPr lang="en-US" smtClean="0"/>
              <a:t>0.5</a:t>
            </a:r>
            <a:endParaRPr lang="en-US"/>
          </a:p>
        </p:txBody>
      </p:sp>
      <p:sp>
        <p:nvSpPr>
          <p:cNvPr id="13" name="TextBox 12"/>
          <p:cNvSpPr txBox="1"/>
          <p:nvPr/>
        </p:nvSpPr>
        <p:spPr>
          <a:xfrm>
            <a:off x="5125839" y="1624309"/>
            <a:ext cx="593125" cy="369332"/>
          </a:xfrm>
          <a:prstGeom prst="rect">
            <a:avLst/>
          </a:prstGeom>
          <a:noFill/>
        </p:spPr>
        <p:txBody>
          <a:bodyPr wrap="square" rtlCol="0">
            <a:spAutoFit/>
          </a:bodyPr>
          <a:lstStyle/>
          <a:p>
            <a:r>
              <a:rPr lang="en-US" dirty="0" smtClean="0"/>
              <a:t>2.0</a:t>
            </a:r>
            <a:endParaRPr lang="en-US" dirty="0"/>
          </a:p>
        </p:txBody>
      </p:sp>
    </p:spTree>
    <p:extLst>
      <p:ext uri="{BB962C8B-B14F-4D97-AF65-F5344CB8AC3E}">
        <p14:creationId xmlns:p14="http://schemas.microsoft.com/office/powerpoint/2010/main" val="1157847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3931919" y="1093541"/>
            <a:ext cx="1758875" cy="461665"/>
          </a:xfrm>
          <a:prstGeom prst="rect">
            <a:avLst/>
          </a:prstGeom>
          <a:noFill/>
        </p:spPr>
        <p:txBody>
          <a:bodyPr wrap="square" rtlCol="0">
            <a:spAutoFit/>
          </a:bodyPr>
          <a:lstStyle/>
          <a:p>
            <a:pPr algn="ctr"/>
            <a:r>
              <a:rPr lang="en-US" sz="2400" dirty="0" smtClean="0">
                <a:solidFill>
                  <a:schemeClr val="tx1">
                    <a:lumMod val="50000"/>
                  </a:schemeClr>
                </a:solidFill>
              </a:rPr>
              <a:t>Tools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193636" y="2033196"/>
            <a:ext cx="7871119" cy="2678653"/>
          </a:xfrm>
          <a:prstGeom prst="rect">
            <a:avLst/>
          </a:prstGeom>
        </p:spPr>
      </p:pic>
      <p:sp>
        <p:nvSpPr>
          <p:cNvPr id="6" name="TextBox 5"/>
          <p:cNvSpPr txBox="1"/>
          <p:nvPr/>
        </p:nvSpPr>
        <p:spPr>
          <a:xfrm>
            <a:off x="193636" y="1475251"/>
            <a:ext cx="1613647" cy="523220"/>
          </a:xfrm>
          <a:prstGeom prst="rect">
            <a:avLst/>
          </a:prstGeom>
          <a:noFill/>
        </p:spPr>
        <p:txBody>
          <a:bodyPr wrap="square" rtlCol="0">
            <a:spAutoFit/>
          </a:bodyPr>
          <a:lstStyle/>
          <a:p>
            <a:r>
              <a:rPr lang="en-US" sz="2800" dirty="0" smtClean="0">
                <a:solidFill>
                  <a:schemeClr val="tx1">
                    <a:lumMod val="50000"/>
                  </a:schemeClr>
                </a:solidFill>
              </a:rPr>
              <a:t>HMMER</a:t>
            </a:r>
            <a:endParaRPr lang="en-US" sz="2800" dirty="0">
              <a:solidFill>
                <a:schemeClr val="tx1">
                  <a:lumMod val="50000"/>
                </a:schemeClr>
              </a:solidFill>
            </a:endParaRPr>
          </a:p>
        </p:txBody>
      </p:sp>
      <p:sp>
        <p:nvSpPr>
          <p:cNvPr id="7" name="TextBox 6"/>
          <p:cNvSpPr txBox="1"/>
          <p:nvPr/>
        </p:nvSpPr>
        <p:spPr>
          <a:xfrm>
            <a:off x="355002" y="5189839"/>
            <a:ext cx="2355925" cy="523220"/>
          </a:xfrm>
          <a:prstGeom prst="rect">
            <a:avLst/>
          </a:prstGeom>
          <a:noFill/>
        </p:spPr>
        <p:txBody>
          <a:bodyPr wrap="square" rtlCol="0">
            <a:spAutoFit/>
          </a:bodyPr>
          <a:lstStyle/>
          <a:p>
            <a:r>
              <a:rPr lang="en-US" sz="2800" dirty="0" smtClean="0">
                <a:solidFill>
                  <a:schemeClr val="tx1">
                    <a:lumMod val="50000"/>
                  </a:schemeClr>
                </a:solidFill>
              </a:rPr>
              <a:t>BLAST</a:t>
            </a:r>
            <a:endParaRPr lang="en-US" sz="2800" dirty="0">
              <a:solidFill>
                <a:schemeClr val="tx1">
                  <a:lumMod val="50000"/>
                </a:schemeClr>
              </a:solidFill>
            </a:endParaRPr>
          </a:p>
        </p:txBody>
      </p:sp>
    </p:spTree>
    <p:extLst>
      <p:ext uri="{BB962C8B-B14F-4D97-AF65-F5344CB8AC3E}">
        <p14:creationId xmlns:p14="http://schemas.microsoft.com/office/powerpoint/2010/main" val="2078918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Which tool? Which experimental design?</a:t>
            </a:r>
          </a:p>
        </p:txBody>
      </p:sp>
      <p:sp>
        <p:nvSpPr>
          <p:cNvPr id="5" name="Rectangle 4"/>
          <p:cNvSpPr/>
          <p:nvPr/>
        </p:nvSpPr>
        <p:spPr>
          <a:xfrm>
            <a:off x="704335" y="1859340"/>
            <a:ext cx="6734433" cy="3416320"/>
          </a:xfrm>
          <a:prstGeom prst="rect">
            <a:avLst/>
          </a:prstGeom>
        </p:spPr>
        <p:txBody>
          <a:bodyPr wrap="square">
            <a:spAutoFit/>
          </a:bodyPr>
          <a:lstStyle/>
          <a:p>
            <a:pPr marL="285750" indent="-285750">
              <a:buFont typeface="Arial" charset="0"/>
              <a:buChar char="•"/>
            </a:pPr>
            <a:r>
              <a:rPr lang="en-US" dirty="0">
                <a:solidFill>
                  <a:schemeClr val="tx1">
                    <a:lumMod val="50000"/>
                  </a:schemeClr>
                </a:solidFill>
              </a:rPr>
              <a:t>At least six replicates per condition for all experiments</a:t>
            </a:r>
            <a:r>
              <a:rPr lang="en-US" dirty="0" smtClean="0">
                <a:solidFill>
                  <a:schemeClr val="tx1">
                    <a:lumMod val="50000"/>
                  </a:schemeClr>
                </a:solidFill>
              </a:rPr>
              <a:t>.</a:t>
            </a:r>
          </a:p>
          <a:p>
            <a:pPr marL="285750" indent="-285750">
              <a:buFont typeface="Arial" charset="0"/>
              <a:buChar char="•"/>
            </a:pPr>
            <a:endParaRPr lang="en-US" dirty="0" smtClean="0">
              <a:solidFill>
                <a:schemeClr val="tx1">
                  <a:lumMod val="50000"/>
                </a:schemeClr>
              </a:solidFill>
            </a:endParaRPr>
          </a:p>
          <a:p>
            <a:pPr marL="285750" indent="-285750">
              <a:buFont typeface="Arial" charset="0"/>
              <a:buChar char="•"/>
            </a:pPr>
            <a:r>
              <a:rPr lang="en-US" dirty="0" smtClean="0">
                <a:solidFill>
                  <a:schemeClr val="tx1">
                    <a:lumMod val="50000"/>
                  </a:schemeClr>
                </a:solidFill>
              </a:rPr>
              <a:t>At </a:t>
            </a:r>
            <a:r>
              <a:rPr lang="en-US" dirty="0">
                <a:solidFill>
                  <a:schemeClr val="tx1">
                    <a:lumMod val="50000"/>
                  </a:schemeClr>
                </a:solidFill>
              </a:rPr>
              <a:t>least 12 replicates per condition for experiments </a:t>
            </a:r>
            <a:r>
              <a:rPr lang="en-US" dirty="0" smtClean="0">
                <a:solidFill>
                  <a:schemeClr val="tx1">
                    <a:lumMod val="50000"/>
                  </a:schemeClr>
                </a:solidFill>
              </a:rPr>
              <a:t>where identifying </a:t>
            </a:r>
            <a:r>
              <a:rPr lang="en-US" dirty="0">
                <a:solidFill>
                  <a:schemeClr val="tx1">
                    <a:lumMod val="50000"/>
                  </a:schemeClr>
                </a:solidFill>
              </a:rPr>
              <a:t>the majority of all DE genes is important</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For </a:t>
            </a:r>
            <a:r>
              <a:rPr lang="en-US" dirty="0">
                <a:solidFill>
                  <a:schemeClr val="tx1">
                    <a:lumMod val="50000"/>
                  </a:schemeClr>
                </a:solidFill>
              </a:rPr>
              <a:t>experiments with &lt;12 replicates per condition; use </a:t>
            </a:r>
            <a:r>
              <a:rPr lang="en-US" dirty="0" err="1">
                <a:solidFill>
                  <a:schemeClr val="tx1">
                    <a:lumMod val="50000"/>
                  </a:schemeClr>
                </a:solidFill>
              </a:rPr>
              <a:t>edgeR</a:t>
            </a:r>
            <a:r>
              <a:rPr lang="en-US" dirty="0">
                <a:solidFill>
                  <a:schemeClr val="tx1">
                    <a:lumMod val="50000"/>
                  </a:schemeClr>
                </a:solidFill>
              </a:rPr>
              <a:t>(exact</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For </a:t>
            </a:r>
            <a:r>
              <a:rPr lang="en-US" dirty="0">
                <a:solidFill>
                  <a:schemeClr val="tx1">
                    <a:lumMod val="50000"/>
                  </a:schemeClr>
                </a:solidFill>
              </a:rPr>
              <a:t>experiments with &gt;12 replicates per condition; </a:t>
            </a:r>
            <a:r>
              <a:rPr lang="en-US" dirty="0" err="1">
                <a:solidFill>
                  <a:schemeClr val="tx1">
                    <a:lumMod val="50000"/>
                  </a:schemeClr>
                </a:solidFill>
              </a:rPr>
              <a:t>useDESeq</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Apply </a:t>
            </a:r>
            <a:r>
              <a:rPr lang="en-US" dirty="0">
                <a:solidFill>
                  <a:schemeClr val="tx1">
                    <a:lumMod val="50000"/>
                  </a:schemeClr>
                </a:solidFill>
              </a:rPr>
              <a:t>a fold-change threshold appropriate to the number </a:t>
            </a:r>
            <a:r>
              <a:rPr lang="en-US" dirty="0" smtClean="0">
                <a:solidFill>
                  <a:schemeClr val="tx1">
                    <a:lumMod val="50000"/>
                  </a:schemeClr>
                </a:solidFill>
              </a:rPr>
              <a:t>of replicates </a:t>
            </a:r>
            <a:r>
              <a:rPr lang="en-US" dirty="0">
                <a:solidFill>
                  <a:schemeClr val="tx1">
                    <a:lumMod val="50000"/>
                  </a:schemeClr>
                </a:solidFill>
              </a:rPr>
              <a:t>per condition between 0.1 ≤ T ≤ </a:t>
            </a:r>
            <a:r>
              <a:rPr lang="en-US" dirty="0" smtClean="0">
                <a:solidFill>
                  <a:schemeClr val="tx1">
                    <a:lumMod val="50000"/>
                  </a:schemeClr>
                </a:solidFill>
              </a:rPr>
              <a:t>0.5.</a:t>
            </a:r>
            <a:endParaRPr lang="en-US" dirty="0">
              <a:solidFill>
                <a:schemeClr val="tx1">
                  <a:lumMod val="50000"/>
                </a:schemeClr>
              </a:solidFill>
            </a:endParaRPr>
          </a:p>
        </p:txBody>
      </p:sp>
      <p:sp>
        <p:nvSpPr>
          <p:cNvPr id="14" name="TextBox 13"/>
          <p:cNvSpPr txBox="1"/>
          <p:nvPr/>
        </p:nvSpPr>
        <p:spPr>
          <a:xfrm>
            <a:off x="2703906" y="5657672"/>
            <a:ext cx="6440094" cy="646331"/>
          </a:xfrm>
          <a:prstGeom prst="rect">
            <a:avLst/>
          </a:prstGeom>
          <a:noFill/>
        </p:spPr>
        <p:txBody>
          <a:bodyPr wrap="square" rtlCol="0">
            <a:spAutoFit/>
          </a:bodyPr>
          <a:lstStyle/>
          <a:p>
            <a:r>
              <a:rPr lang="en-US" dirty="0" err="1" smtClean="0"/>
              <a:t>Schurch</a:t>
            </a:r>
            <a:r>
              <a:rPr lang="en-US" dirty="0" smtClean="0"/>
              <a:t> et al</a:t>
            </a:r>
          </a:p>
          <a:p>
            <a:r>
              <a:rPr lang="en-US" dirty="0"/>
              <a:t>http://</a:t>
            </a:r>
            <a:r>
              <a:rPr lang="en-US" dirty="0" err="1"/>
              <a:t>arxiv.org</a:t>
            </a:r>
            <a:r>
              <a:rPr lang="en-US" dirty="0"/>
              <a:t>/pdf/1505.02017v2.pdf</a:t>
            </a:r>
          </a:p>
        </p:txBody>
      </p:sp>
    </p:spTree>
    <p:extLst>
      <p:ext uri="{BB962C8B-B14F-4D97-AF65-F5344CB8AC3E}">
        <p14:creationId xmlns:p14="http://schemas.microsoft.com/office/powerpoint/2010/main" val="1847878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859"/>
            <a:ext cx="9146479" cy="6856141"/>
          </a:xfrm>
          <a:prstGeom prst="rect">
            <a:avLst/>
          </a:prstGeom>
        </p:spPr>
      </p:pic>
      <p:sp>
        <p:nvSpPr>
          <p:cNvPr id="3" name="TextBox 2"/>
          <p:cNvSpPr txBox="1"/>
          <p:nvPr/>
        </p:nvSpPr>
        <p:spPr>
          <a:xfrm>
            <a:off x="0" y="369816"/>
            <a:ext cx="9144000" cy="1015663"/>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Metagenomics</a:t>
            </a:r>
          </a:p>
          <a:p>
            <a:pPr algn="ctr"/>
            <a:r>
              <a:rPr lang="en-US" sz="2400" dirty="0" smtClean="0">
                <a:solidFill>
                  <a:schemeClr val="bg1"/>
                </a:solidFill>
                <a:latin typeface="+mj-lt"/>
              </a:rPr>
              <a:t>Best Practices, Best Tools</a:t>
            </a:r>
          </a:p>
        </p:txBody>
      </p:sp>
    </p:spTree>
    <p:extLst>
      <p:ext uri="{BB962C8B-B14F-4D97-AF65-F5344CB8AC3E}">
        <p14:creationId xmlns:p14="http://schemas.microsoft.com/office/powerpoint/2010/main" val="6087124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650239" y="2599953"/>
            <a:ext cx="3484881" cy="954107"/>
          </a:xfrm>
          <a:prstGeom prst="rect">
            <a:avLst/>
          </a:prstGeom>
          <a:noFill/>
        </p:spPr>
        <p:txBody>
          <a:bodyPr wrap="square" rtlCol="0">
            <a:spAutoFit/>
          </a:bodyPr>
          <a:lstStyle/>
          <a:p>
            <a:r>
              <a:rPr lang="en-US" sz="2800" dirty="0" smtClean="0">
                <a:solidFill>
                  <a:schemeClr val="tx1">
                    <a:lumMod val="50000"/>
                  </a:schemeClr>
                </a:solidFill>
              </a:rPr>
              <a:t>Experimental Aims</a:t>
            </a:r>
          </a:p>
          <a:p>
            <a:r>
              <a:rPr lang="en-US" sz="2800" dirty="0" smtClean="0">
                <a:solidFill>
                  <a:schemeClr val="tx1">
                    <a:lumMod val="50000"/>
                  </a:schemeClr>
                </a:solidFill>
              </a:rPr>
              <a:t>Pipelines and Tools</a:t>
            </a:r>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understand strategies used in metagenomics experiment</a:t>
            </a:r>
            <a:endParaRPr lang="en-US" sz="2800" dirty="0">
              <a:solidFill>
                <a:schemeClr val="tx1">
                  <a:lumMod val="50000"/>
                </a:schemeClr>
              </a:solidFill>
            </a:endParaRPr>
          </a:p>
        </p:txBody>
      </p:sp>
      <p:sp>
        <p:nvSpPr>
          <p:cNvPr id="5" name="TextBox 4"/>
          <p:cNvSpPr txBox="1"/>
          <p:nvPr/>
        </p:nvSpPr>
        <p:spPr>
          <a:xfrm>
            <a:off x="4571999" y="2599952"/>
            <a:ext cx="4145281" cy="1384995"/>
          </a:xfrm>
          <a:prstGeom prst="rect">
            <a:avLst/>
          </a:prstGeom>
          <a:noFill/>
        </p:spPr>
        <p:txBody>
          <a:bodyPr wrap="square" rtlCol="0">
            <a:spAutoFit/>
          </a:bodyPr>
          <a:lstStyle/>
          <a:p>
            <a:r>
              <a:rPr lang="en-US" sz="2800" dirty="0" smtClean="0">
                <a:solidFill>
                  <a:schemeClr val="tx1">
                    <a:lumMod val="50000"/>
                  </a:schemeClr>
                </a:solidFill>
              </a:rPr>
              <a:t>Metagenome Taxonomy</a:t>
            </a:r>
          </a:p>
          <a:p>
            <a:r>
              <a:rPr lang="en-US" sz="2800" dirty="0" smtClean="0">
                <a:solidFill>
                  <a:schemeClr val="tx1">
                    <a:lumMod val="50000"/>
                  </a:schemeClr>
                </a:solidFill>
              </a:rPr>
              <a:t>Metagenome Function</a:t>
            </a:r>
          </a:p>
          <a:p>
            <a:r>
              <a:rPr lang="en-US" sz="2800" dirty="0" err="1" smtClean="0">
                <a:solidFill>
                  <a:schemeClr val="tx1">
                    <a:lumMod val="50000"/>
                  </a:schemeClr>
                </a:solidFill>
              </a:rPr>
              <a:t>Metatranscriptomes</a:t>
            </a:r>
            <a:endParaRPr lang="en-US" sz="2800" dirty="0" smtClean="0">
              <a:solidFill>
                <a:schemeClr val="tx1">
                  <a:lumMod val="50000"/>
                </a:schemeClr>
              </a:solidFill>
            </a:endParaRPr>
          </a:p>
        </p:txBody>
      </p:sp>
    </p:spTree>
    <p:extLst>
      <p:ext uri="{BB962C8B-B14F-4D97-AF65-F5344CB8AC3E}">
        <p14:creationId xmlns:p14="http://schemas.microsoft.com/office/powerpoint/2010/main" val="5099616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What is metagenomics?</a:t>
            </a:r>
          </a:p>
        </p:txBody>
      </p:sp>
      <p:sp>
        <p:nvSpPr>
          <p:cNvPr id="3" name="TextBox 2"/>
          <p:cNvSpPr txBox="1"/>
          <p:nvPr/>
        </p:nvSpPr>
        <p:spPr>
          <a:xfrm>
            <a:off x="721360" y="1114772"/>
            <a:ext cx="5598160" cy="707886"/>
          </a:xfrm>
          <a:prstGeom prst="rect">
            <a:avLst/>
          </a:prstGeom>
          <a:noFill/>
        </p:spPr>
        <p:txBody>
          <a:bodyPr wrap="square" rtlCol="0">
            <a:spAutoFit/>
          </a:bodyPr>
          <a:lstStyle/>
          <a:p>
            <a:r>
              <a:rPr lang="en-US" sz="4000" dirty="0" smtClean="0">
                <a:solidFill>
                  <a:schemeClr val="tx1">
                    <a:lumMod val="50000"/>
                  </a:schemeClr>
                </a:solidFill>
              </a:rPr>
              <a:t>Environmental genomics</a:t>
            </a:r>
            <a:endParaRPr lang="en-US" sz="4000" dirty="0">
              <a:solidFill>
                <a:schemeClr val="tx1">
                  <a:lumMod val="50000"/>
                </a:schemeClr>
              </a:solidFill>
            </a:endParaRPr>
          </a:p>
        </p:txBody>
      </p:sp>
      <p:sp>
        <p:nvSpPr>
          <p:cNvPr id="4" name="TextBox 3"/>
          <p:cNvSpPr txBox="1"/>
          <p:nvPr/>
        </p:nvSpPr>
        <p:spPr>
          <a:xfrm>
            <a:off x="1595120" y="2814320"/>
            <a:ext cx="5191760" cy="1200329"/>
          </a:xfrm>
          <a:prstGeom prst="rect">
            <a:avLst/>
          </a:prstGeom>
          <a:noFill/>
        </p:spPr>
        <p:txBody>
          <a:bodyPr wrap="square" rtlCol="0">
            <a:spAutoFit/>
          </a:bodyPr>
          <a:lstStyle/>
          <a:p>
            <a:r>
              <a:rPr lang="en-US" dirty="0" smtClean="0">
                <a:solidFill>
                  <a:schemeClr val="tx1">
                    <a:lumMod val="50000"/>
                  </a:schemeClr>
                </a:solidFill>
              </a:rPr>
              <a:t>Microbiomes</a:t>
            </a:r>
          </a:p>
          <a:p>
            <a:r>
              <a:rPr lang="en-US" dirty="0" smtClean="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genomes of microbes in soil samples</a:t>
            </a:r>
          </a:p>
          <a:p>
            <a:r>
              <a:rPr lang="en-US" dirty="0" smtClean="0">
                <a:solidFill>
                  <a:schemeClr val="tx1">
                    <a:lumMod val="50000"/>
                  </a:schemeClr>
                </a:solidFill>
              </a:rPr>
              <a:t>Plant Pathogen Infection</a:t>
            </a:r>
          </a:p>
          <a:p>
            <a:r>
              <a:rPr lang="en-US" dirty="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a:t>
            </a:r>
            <a:r>
              <a:rPr lang="en-US" dirty="0">
                <a:solidFill>
                  <a:schemeClr val="tx1">
                    <a:lumMod val="50000"/>
                  </a:schemeClr>
                </a:solidFill>
              </a:rPr>
              <a:t>f</a:t>
            </a:r>
            <a:r>
              <a:rPr lang="en-US" dirty="0" smtClean="0">
                <a:solidFill>
                  <a:schemeClr val="tx1">
                    <a:lumMod val="50000"/>
                  </a:schemeClr>
                </a:solidFill>
              </a:rPr>
              <a:t>ield </a:t>
            </a:r>
            <a:r>
              <a:rPr lang="en-US" dirty="0" err="1">
                <a:solidFill>
                  <a:schemeClr val="tx1">
                    <a:lumMod val="50000"/>
                  </a:schemeClr>
                </a:solidFill>
              </a:rPr>
              <a:t>p</a:t>
            </a:r>
            <a:r>
              <a:rPr lang="en-US" dirty="0" err="1" smtClean="0">
                <a:solidFill>
                  <a:schemeClr val="tx1">
                    <a:lumMod val="50000"/>
                  </a:schemeClr>
                </a:solidFill>
              </a:rPr>
              <a:t>athogenomics</a:t>
            </a:r>
            <a:endParaRPr lang="en-US" dirty="0">
              <a:solidFill>
                <a:schemeClr val="tx1">
                  <a:lumMod val="50000"/>
                </a:schemeClr>
              </a:solidFill>
            </a:endParaRPr>
          </a:p>
        </p:txBody>
      </p:sp>
      <p:sp>
        <p:nvSpPr>
          <p:cNvPr id="5" name="TextBox 4"/>
          <p:cNvSpPr txBox="1"/>
          <p:nvPr/>
        </p:nvSpPr>
        <p:spPr>
          <a:xfrm>
            <a:off x="1381760" y="1988046"/>
            <a:ext cx="5191760" cy="369332"/>
          </a:xfrm>
          <a:prstGeom prst="rect">
            <a:avLst/>
          </a:prstGeom>
          <a:noFill/>
        </p:spPr>
        <p:txBody>
          <a:bodyPr wrap="square" rtlCol="0">
            <a:spAutoFit/>
          </a:bodyPr>
          <a:lstStyle/>
          <a:p>
            <a:r>
              <a:rPr lang="en-US" dirty="0" smtClean="0">
                <a:solidFill>
                  <a:schemeClr val="tx1">
                    <a:lumMod val="50000"/>
                  </a:schemeClr>
                </a:solidFill>
              </a:rPr>
              <a:t>Samples of mixed genomes, from some place</a:t>
            </a:r>
            <a:endParaRPr lang="en-US" dirty="0">
              <a:solidFill>
                <a:schemeClr val="tx1">
                  <a:lumMod val="50000"/>
                </a:schemeClr>
              </a:solidFill>
            </a:endParaRPr>
          </a:p>
        </p:txBody>
      </p:sp>
      <p:sp>
        <p:nvSpPr>
          <p:cNvPr id="6" name="TextBox 5"/>
          <p:cNvSpPr txBox="1"/>
          <p:nvPr/>
        </p:nvSpPr>
        <p:spPr>
          <a:xfrm>
            <a:off x="1381760" y="4471591"/>
            <a:ext cx="5191760" cy="646331"/>
          </a:xfrm>
          <a:prstGeom prst="rect">
            <a:avLst/>
          </a:prstGeom>
          <a:noFill/>
        </p:spPr>
        <p:txBody>
          <a:bodyPr wrap="square" rtlCol="0">
            <a:spAutoFit/>
          </a:bodyPr>
          <a:lstStyle/>
          <a:p>
            <a:r>
              <a:rPr lang="en-US" dirty="0" smtClean="0">
                <a:solidFill>
                  <a:schemeClr val="tx1">
                    <a:lumMod val="50000"/>
                  </a:schemeClr>
                </a:solidFill>
              </a:rPr>
              <a:t>Not so much marker gene surveys </a:t>
            </a:r>
          </a:p>
          <a:p>
            <a:r>
              <a:rPr lang="en-US" dirty="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16S</a:t>
            </a:r>
            <a:endParaRPr lang="en-US" dirty="0">
              <a:solidFill>
                <a:schemeClr val="tx1">
                  <a:lumMod val="50000"/>
                </a:schemeClr>
              </a:solidFill>
            </a:endParaRPr>
          </a:p>
        </p:txBody>
      </p:sp>
      <p:sp>
        <p:nvSpPr>
          <p:cNvPr id="7" name="TextBox 6"/>
          <p:cNvSpPr txBox="1"/>
          <p:nvPr/>
        </p:nvSpPr>
        <p:spPr>
          <a:xfrm>
            <a:off x="274320" y="5574864"/>
            <a:ext cx="8575040" cy="1077218"/>
          </a:xfrm>
          <a:prstGeom prst="rect">
            <a:avLst/>
          </a:prstGeom>
          <a:noFill/>
        </p:spPr>
        <p:txBody>
          <a:bodyPr wrap="square" rtlCol="0">
            <a:spAutoFit/>
          </a:bodyPr>
          <a:lstStyle/>
          <a:p>
            <a:r>
              <a:rPr lang="en-US" sz="3200" dirty="0" smtClean="0">
                <a:solidFill>
                  <a:schemeClr val="tx1">
                    <a:lumMod val="50000"/>
                  </a:schemeClr>
                </a:solidFill>
              </a:rPr>
              <a:t>Effective way to profile structure and function of communities</a:t>
            </a:r>
            <a:endParaRPr lang="en-US" sz="3200" dirty="0">
              <a:solidFill>
                <a:schemeClr val="tx1">
                  <a:lumMod val="50000"/>
                </a:schemeClr>
              </a:solidFill>
            </a:endParaRPr>
          </a:p>
        </p:txBody>
      </p:sp>
    </p:spTree>
    <p:extLst>
      <p:ext uri="{BB962C8B-B14F-4D97-AF65-F5344CB8AC3E}">
        <p14:creationId xmlns:p14="http://schemas.microsoft.com/office/powerpoint/2010/main" val="8547843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3534" y="2887950"/>
            <a:ext cx="1796536" cy="628964"/>
          </a:xfrm>
        </p:spPr>
        <p:txBody>
          <a:bodyPr/>
          <a:lstStyle/>
          <a:p>
            <a:pPr marL="0" indent="0">
              <a:buNone/>
            </a:pPr>
            <a:r>
              <a:rPr lang="en-CA" sz="2400" dirty="0" smtClean="0">
                <a:solidFill>
                  <a:schemeClr val="tx1">
                    <a:lumMod val="50000"/>
                  </a:schemeClr>
                </a:solidFill>
                <a:latin typeface="+mj-lt"/>
              </a:rPr>
              <a:t>Sanger</a:t>
            </a:r>
          </a:p>
        </p:txBody>
      </p:sp>
      <p:pic>
        <p:nvPicPr>
          <p:cNvPr id="2050" name="Picture 2" descr="http://vantage.vanderbilt.edu/files/5913/5550/3011/abi3730full.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7094" y="883256"/>
            <a:ext cx="3104976" cy="2094207"/>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File:Life Technologies - Ion Proton (TM).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55259" y="3551984"/>
            <a:ext cx="1458261" cy="121930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p:cNvSpPr txBox="1">
            <a:spLocks/>
          </p:cNvSpPr>
          <p:nvPr/>
        </p:nvSpPr>
        <p:spPr bwMode="auto">
          <a:xfrm>
            <a:off x="7413520" y="3901517"/>
            <a:ext cx="1796536" cy="62896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Ion Torrent</a:t>
            </a:r>
          </a:p>
        </p:txBody>
      </p:sp>
      <p:pic>
        <p:nvPicPr>
          <p:cNvPr id="6" name="Picture 5"/>
          <p:cNvPicPr>
            <a:picLocks noChangeAspect="1"/>
          </p:cNvPicPr>
          <p:nvPr/>
        </p:nvPicPr>
        <p:blipFill>
          <a:blip r:embed="rId5"/>
          <a:stretch>
            <a:fillRect/>
          </a:stretch>
        </p:blipFill>
        <p:spPr>
          <a:xfrm>
            <a:off x="5757543" y="1039445"/>
            <a:ext cx="1543057" cy="1635075"/>
          </a:xfrm>
          <a:prstGeom prst="rect">
            <a:avLst/>
          </a:prstGeom>
        </p:spPr>
      </p:pic>
      <p:sp>
        <p:nvSpPr>
          <p:cNvPr id="10" name="Content Placeholder 2"/>
          <p:cNvSpPr txBox="1">
            <a:spLocks/>
          </p:cNvSpPr>
          <p:nvPr/>
        </p:nvSpPr>
        <p:spPr bwMode="auto">
          <a:xfrm>
            <a:off x="5630803" y="2749020"/>
            <a:ext cx="1796536" cy="62896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Roche 454</a:t>
            </a:r>
          </a:p>
        </p:txBody>
      </p:sp>
      <p:pic>
        <p:nvPicPr>
          <p:cNvPr id="9" name="Picture 8"/>
          <p:cNvPicPr>
            <a:picLocks noChangeAspect="1"/>
          </p:cNvPicPr>
          <p:nvPr/>
        </p:nvPicPr>
        <p:blipFill>
          <a:blip r:embed="rId6"/>
          <a:stretch>
            <a:fillRect/>
          </a:stretch>
        </p:blipFill>
        <p:spPr>
          <a:xfrm>
            <a:off x="165644" y="3958555"/>
            <a:ext cx="2876190" cy="1590476"/>
          </a:xfrm>
          <a:prstGeom prst="rect">
            <a:avLst/>
          </a:prstGeom>
        </p:spPr>
      </p:pic>
      <p:sp>
        <p:nvSpPr>
          <p:cNvPr id="13" name="Content Placeholder 2"/>
          <p:cNvSpPr txBox="1">
            <a:spLocks/>
          </p:cNvSpPr>
          <p:nvPr/>
        </p:nvSpPr>
        <p:spPr bwMode="auto">
          <a:xfrm>
            <a:off x="653553" y="5496908"/>
            <a:ext cx="2110153" cy="62896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Illumina *</a:t>
            </a:r>
            <a:r>
              <a:rPr lang="en-CA" sz="2400" dirty="0" err="1" smtClean="0">
                <a:solidFill>
                  <a:schemeClr val="tx1">
                    <a:lumMod val="50000"/>
                  </a:schemeClr>
                </a:solidFill>
                <a:latin typeface="+mj-lt"/>
              </a:rPr>
              <a:t>Seq</a:t>
            </a:r>
            <a:endParaRPr lang="en-CA" sz="2400" dirty="0" smtClean="0">
              <a:solidFill>
                <a:schemeClr val="tx1">
                  <a:lumMod val="50000"/>
                </a:schemeClr>
              </a:solidFill>
              <a:latin typeface="+mj-lt"/>
            </a:endParaRPr>
          </a:p>
        </p:txBody>
      </p:sp>
      <p:pic>
        <p:nvPicPr>
          <p:cNvPr id="2058" name="Picture 10" descr="http://upload.wikimedia.org/wikipedia/commons/b/bb/PacBio_RSII.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10070" y="3884611"/>
            <a:ext cx="1968377" cy="1738364"/>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Content Placeholder 2"/>
          <p:cNvSpPr txBox="1">
            <a:spLocks/>
          </p:cNvSpPr>
          <p:nvPr/>
        </p:nvSpPr>
        <p:spPr bwMode="auto">
          <a:xfrm>
            <a:off x="3135940" y="5655461"/>
            <a:ext cx="2872119" cy="62896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Pacific Biosciences</a:t>
            </a:r>
          </a:p>
        </p:txBody>
      </p:sp>
      <p:pic>
        <p:nvPicPr>
          <p:cNvPr id="16" name="Picture 4" descr="http://thehightechsociety.com/wp-content/uploads/2013/03/MinION_66-Nanopore-Technologies.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96292" y="4726040"/>
            <a:ext cx="1417228" cy="1208812"/>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Content Placeholder 2"/>
          <p:cNvSpPr txBox="1">
            <a:spLocks/>
          </p:cNvSpPr>
          <p:nvPr/>
        </p:nvSpPr>
        <p:spPr bwMode="auto">
          <a:xfrm>
            <a:off x="7582633" y="5092971"/>
            <a:ext cx="1691996" cy="62896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err="1" smtClean="0">
                <a:solidFill>
                  <a:schemeClr val="tx1">
                    <a:lumMod val="50000"/>
                  </a:schemeClr>
                </a:solidFill>
                <a:latin typeface="+mj-lt"/>
              </a:rPr>
              <a:t>Nanopore</a:t>
            </a:r>
            <a:endParaRPr lang="en-CA" sz="2400" dirty="0" smtClean="0">
              <a:solidFill>
                <a:schemeClr val="tx1">
                  <a:lumMod val="50000"/>
                </a:schemeClr>
              </a:solidFill>
              <a:latin typeface="+mj-lt"/>
            </a:endParaRPr>
          </a:p>
        </p:txBody>
      </p:sp>
      <p:sp>
        <p:nvSpPr>
          <p:cNvPr id="18" name="TextBox 17"/>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Metagenomics Sequencing</a:t>
            </a:r>
          </a:p>
        </p:txBody>
      </p:sp>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7296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solidFill>
                  <a:schemeClr val="tx1">
                    <a:lumMod val="50000"/>
                  </a:schemeClr>
                </a:solidFill>
                <a:latin typeface="+mn-lt"/>
              </a:rPr>
              <a:t>Sequencing errors</a:t>
            </a:r>
          </a:p>
          <a:p>
            <a:pPr lvl="1"/>
            <a:r>
              <a:rPr lang="en-CA" dirty="0" smtClean="0">
                <a:solidFill>
                  <a:schemeClr val="tx1">
                    <a:lumMod val="50000"/>
                  </a:schemeClr>
                </a:solidFill>
                <a:latin typeface="+mn-lt"/>
              </a:rPr>
              <a:t>Error rates, error </a:t>
            </a:r>
            <a:r>
              <a:rPr lang="en-CA" i="1" dirty="0" smtClean="0">
                <a:solidFill>
                  <a:schemeClr val="tx1">
                    <a:lumMod val="50000"/>
                  </a:schemeClr>
                </a:solidFill>
                <a:latin typeface="+mn-lt"/>
              </a:rPr>
              <a:t>type </a:t>
            </a:r>
            <a:r>
              <a:rPr lang="en-CA" dirty="0" smtClean="0">
                <a:solidFill>
                  <a:schemeClr val="tx1">
                    <a:lumMod val="50000"/>
                  </a:schemeClr>
                </a:solidFill>
                <a:latin typeface="+mn-lt"/>
              </a:rPr>
              <a:t>(</a:t>
            </a:r>
            <a:r>
              <a:rPr lang="en-CA" dirty="0" err="1" smtClean="0">
                <a:solidFill>
                  <a:schemeClr val="tx1">
                    <a:lumMod val="50000"/>
                  </a:schemeClr>
                </a:solidFill>
                <a:latin typeface="+mn-lt"/>
              </a:rPr>
              <a:t>PacBio</a:t>
            </a:r>
            <a:r>
              <a:rPr lang="en-CA" dirty="0" smtClean="0">
                <a:solidFill>
                  <a:schemeClr val="tx1">
                    <a:lumMod val="50000"/>
                  </a:schemeClr>
                </a:solidFill>
                <a:latin typeface="+mn-lt"/>
              </a:rPr>
              <a:t>: 10% random, Illumina – 0.1% substitution) </a:t>
            </a:r>
          </a:p>
          <a:p>
            <a:r>
              <a:rPr lang="en-CA" dirty="0" smtClean="0">
                <a:solidFill>
                  <a:schemeClr val="tx1">
                    <a:lumMod val="50000"/>
                  </a:schemeClr>
                </a:solidFill>
                <a:latin typeface="+mn-lt"/>
              </a:rPr>
              <a:t>Chimeras</a:t>
            </a:r>
          </a:p>
          <a:p>
            <a:pPr lvl="1"/>
            <a:r>
              <a:rPr lang="en-CA" dirty="0" smtClean="0">
                <a:solidFill>
                  <a:schemeClr val="tx1">
                    <a:lumMod val="50000"/>
                  </a:schemeClr>
                </a:solidFill>
                <a:latin typeface="+mn-lt"/>
              </a:rPr>
              <a:t>Amplification artifacts, cloning of restriction fragments</a:t>
            </a:r>
          </a:p>
          <a:p>
            <a:endParaRPr lang="en-CA" dirty="0">
              <a:latin typeface="Georgia" panose="02040502050405020303" pitchFamily="18" charset="0"/>
            </a:endParaRP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Data Quality Issues</a:t>
            </a:r>
          </a:p>
        </p:txBody>
      </p:sp>
    </p:spTree>
    <p:extLst>
      <p:ext uri="{BB962C8B-B14F-4D97-AF65-F5344CB8AC3E}">
        <p14:creationId xmlns:p14="http://schemas.microsoft.com/office/powerpoint/2010/main" val="17087393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740165" y="2109179"/>
            <a:ext cx="1322059" cy="2373514"/>
            <a:chOff x="182464" y="2279622"/>
            <a:chExt cx="1322059" cy="2373514"/>
          </a:xfrm>
        </p:grpSpPr>
        <p:sp>
          <p:nvSpPr>
            <p:cNvPr id="29" name="Rectangle 28"/>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5" name="TextBox 14"/>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Metagenomics approaches - Summary</a:t>
            </a:r>
            <a:endParaRPr lang="en-US" dirty="0" smtClean="0">
              <a:solidFill>
                <a:schemeClr val="bg1"/>
              </a:solidFill>
              <a:latin typeface="+mj-lt"/>
            </a:endParaRPr>
          </a:p>
        </p:txBody>
      </p:sp>
      <p:sp>
        <p:nvSpPr>
          <p:cNvPr id="4" name="TextBox 3"/>
          <p:cNvSpPr txBox="1"/>
          <p:nvPr/>
        </p:nvSpPr>
        <p:spPr>
          <a:xfrm>
            <a:off x="707773" y="2035283"/>
            <a:ext cx="1716468" cy="369332"/>
          </a:xfrm>
          <a:prstGeom prst="rect">
            <a:avLst/>
          </a:prstGeom>
          <a:noFill/>
        </p:spPr>
        <p:txBody>
          <a:bodyPr wrap="square" rtlCol="0">
            <a:spAutoFit/>
          </a:bodyPr>
          <a:lstStyle/>
          <a:p>
            <a:r>
              <a:rPr lang="en-US" dirty="0" smtClean="0"/>
              <a:t>Who’s There?</a:t>
            </a:r>
            <a:endParaRPr lang="en-US" dirty="0"/>
          </a:p>
        </p:txBody>
      </p:sp>
      <p:sp>
        <p:nvSpPr>
          <p:cNvPr id="6" name="TextBox 5"/>
          <p:cNvSpPr txBox="1"/>
          <p:nvPr/>
        </p:nvSpPr>
        <p:spPr>
          <a:xfrm>
            <a:off x="1740165" y="3883181"/>
            <a:ext cx="1215751" cy="646331"/>
          </a:xfrm>
          <a:prstGeom prst="rect">
            <a:avLst/>
          </a:prstGeom>
          <a:noFill/>
        </p:spPr>
        <p:txBody>
          <a:bodyPr wrap="square" rtlCol="0">
            <a:spAutoFit/>
          </a:bodyPr>
          <a:lstStyle/>
          <a:p>
            <a:r>
              <a:rPr lang="en-US" dirty="0" smtClean="0"/>
              <a:t>Taxonomic Binning</a:t>
            </a:r>
            <a:endParaRPr lang="en-US" dirty="0"/>
          </a:p>
        </p:txBody>
      </p:sp>
      <p:sp>
        <p:nvSpPr>
          <p:cNvPr id="7" name="TextBox 6"/>
          <p:cNvSpPr txBox="1"/>
          <p:nvPr/>
        </p:nvSpPr>
        <p:spPr>
          <a:xfrm>
            <a:off x="131286" y="3883181"/>
            <a:ext cx="1383035" cy="646331"/>
          </a:xfrm>
          <a:prstGeom prst="rect">
            <a:avLst/>
          </a:prstGeom>
          <a:noFill/>
        </p:spPr>
        <p:txBody>
          <a:bodyPr wrap="square" rtlCol="0">
            <a:spAutoFit/>
          </a:bodyPr>
          <a:lstStyle/>
          <a:p>
            <a:r>
              <a:rPr lang="en-US" dirty="0" smtClean="0"/>
              <a:t>Marker Gene</a:t>
            </a:r>
            <a:endParaRPr lang="en-US" dirty="0"/>
          </a:p>
        </p:txBody>
      </p:sp>
      <p:sp>
        <p:nvSpPr>
          <p:cNvPr id="8" name="Down Arrow 7"/>
          <p:cNvSpPr/>
          <p:nvPr/>
        </p:nvSpPr>
        <p:spPr>
          <a:xfrm>
            <a:off x="1254600" y="2532863"/>
            <a:ext cx="259721" cy="162666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p:cNvSpPr/>
          <p:nvPr/>
        </p:nvSpPr>
        <p:spPr>
          <a:xfrm rot="17496197">
            <a:off x="2398970" y="4045573"/>
            <a:ext cx="259721" cy="217197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38705" y="5459887"/>
            <a:ext cx="1079059" cy="369332"/>
          </a:xfrm>
          <a:prstGeom prst="rect">
            <a:avLst/>
          </a:prstGeom>
          <a:noFill/>
        </p:spPr>
        <p:txBody>
          <a:bodyPr wrap="square" rtlCol="0">
            <a:spAutoFit/>
          </a:bodyPr>
          <a:lstStyle/>
          <a:p>
            <a:r>
              <a:rPr lang="en-US" dirty="0" smtClean="0"/>
              <a:t>Assembly</a:t>
            </a:r>
            <a:endParaRPr lang="en-US" dirty="0"/>
          </a:p>
        </p:txBody>
      </p:sp>
      <p:grpSp>
        <p:nvGrpSpPr>
          <p:cNvPr id="24" name="Group 23"/>
          <p:cNvGrpSpPr/>
          <p:nvPr/>
        </p:nvGrpSpPr>
        <p:grpSpPr>
          <a:xfrm>
            <a:off x="3142038" y="2032525"/>
            <a:ext cx="2361224" cy="3341489"/>
            <a:chOff x="3142038" y="2032525"/>
            <a:chExt cx="2361224" cy="3341489"/>
          </a:xfrm>
        </p:grpSpPr>
        <p:sp>
          <p:nvSpPr>
            <p:cNvPr id="17" name="TextBox 16"/>
            <p:cNvSpPr txBox="1"/>
            <p:nvPr/>
          </p:nvSpPr>
          <p:spPr>
            <a:xfrm>
              <a:off x="3142038" y="2032525"/>
              <a:ext cx="2361224" cy="369332"/>
            </a:xfrm>
            <a:prstGeom prst="rect">
              <a:avLst/>
            </a:prstGeom>
            <a:noFill/>
          </p:spPr>
          <p:txBody>
            <a:bodyPr wrap="square" rtlCol="0">
              <a:spAutoFit/>
            </a:bodyPr>
            <a:lstStyle/>
            <a:p>
              <a:r>
                <a:rPr lang="en-US" dirty="0" smtClean="0"/>
                <a:t>What Are They Doing?</a:t>
              </a:r>
              <a:endParaRPr lang="en-US" dirty="0"/>
            </a:p>
          </p:txBody>
        </p:sp>
        <p:sp>
          <p:nvSpPr>
            <p:cNvPr id="22" name="TextBox 21"/>
            <p:cNvSpPr txBox="1"/>
            <p:nvPr/>
          </p:nvSpPr>
          <p:spPr>
            <a:xfrm>
              <a:off x="3714774" y="2972770"/>
              <a:ext cx="1480224" cy="646331"/>
            </a:xfrm>
            <a:prstGeom prst="rect">
              <a:avLst/>
            </a:prstGeom>
            <a:noFill/>
          </p:spPr>
          <p:txBody>
            <a:bodyPr wrap="square" rtlCol="0">
              <a:spAutoFit/>
            </a:bodyPr>
            <a:lstStyle/>
            <a:p>
              <a:r>
                <a:rPr lang="en-US" dirty="0" smtClean="0"/>
                <a:t>Functional</a:t>
              </a:r>
            </a:p>
            <a:p>
              <a:r>
                <a:rPr lang="en-US" dirty="0" smtClean="0"/>
                <a:t>Annotation</a:t>
              </a:r>
              <a:endParaRPr lang="en-US" dirty="0"/>
            </a:p>
          </p:txBody>
        </p:sp>
        <p:sp>
          <p:nvSpPr>
            <p:cNvPr id="25" name="Down Arrow 24"/>
            <p:cNvSpPr/>
            <p:nvPr/>
          </p:nvSpPr>
          <p:spPr>
            <a:xfrm>
              <a:off x="4192788" y="2426587"/>
              <a:ext cx="259721" cy="575507"/>
            </a:xfrm>
            <a:prstGeom prst="downArrow">
              <a:avLst/>
            </a:prstGeom>
            <a:solidFill>
              <a:srgbClr val="FFFF00"/>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Down Arrow 8"/>
            <p:cNvSpPr/>
            <p:nvPr/>
          </p:nvSpPr>
          <p:spPr>
            <a:xfrm>
              <a:off x="4101584" y="3830833"/>
              <a:ext cx="353302" cy="1543181"/>
            </a:xfrm>
            <a:prstGeom prst="upDown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955916" y="2055664"/>
            <a:ext cx="5987117" cy="3773555"/>
            <a:chOff x="2955916" y="2055664"/>
            <a:chExt cx="5987117" cy="3773555"/>
          </a:xfrm>
        </p:grpSpPr>
        <p:sp>
          <p:nvSpPr>
            <p:cNvPr id="32" name="Down Arrow 31"/>
            <p:cNvSpPr/>
            <p:nvPr/>
          </p:nvSpPr>
          <p:spPr>
            <a:xfrm rot="2835211">
              <a:off x="5833570" y="3074957"/>
              <a:ext cx="259721" cy="2844819"/>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12389" y="2055664"/>
              <a:ext cx="2930644" cy="369332"/>
            </a:xfrm>
            <a:prstGeom prst="rect">
              <a:avLst/>
            </a:prstGeom>
            <a:noFill/>
          </p:spPr>
          <p:txBody>
            <a:bodyPr wrap="square" rtlCol="0">
              <a:spAutoFit/>
            </a:bodyPr>
            <a:lstStyle/>
            <a:p>
              <a:r>
                <a:rPr lang="en-US" dirty="0" smtClean="0"/>
                <a:t>How much are they doing it?</a:t>
              </a:r>
              <a:endParaRPr lang="en-US" dirty="0"/>
            </a:p>
          </p:txBody>
        </p:sp>
        <p:sp>
          <p:nvSpPr>
            <p:cNvPr id="23" name="TextBox 22"/>
            <p:cNvSpPr txBox="1"/>
            <p:nvPr/>
          </p:nvSpPr>
          <p:spPr>
            <a:xfrm>
              <a:off x="6642977" y="3128388"/>
              <a:ext cx="1669467" cy="369332"/>
            </a:xfrm>
            <a:prstGeom prst="rect">
              <a:avLst/>
            </a:prstGeom>
            <a:noFill/>
          </p:spPr>
          <p:txBody>
            <a:bodyPr wrap="square" rtlCol="0">
              <a:spAutoFit/>
            </a:bodyPr>
            <a:lstStyle/>
            <a:p>
              <a:r>
                <a:rPr lang="en-US" smtClean="0"/>
                <a:t>RNASeq</a:t>
              </a:r>
              <a:endParaRPr lang="en-US" dirty="0"/>
            </a:p>
          </p:txBody>
        </p:sp>
        <p:sp>
          <p:nvSpPr>
            <p:cNvPr id="26" name="Down Arrow 25"/>
            <p:cNvSpPr/>
            <p:nvPr/>
          </p:nvSpPr>
          <p:spPr>
            <a:xfrm>
              <a:off x="7081823" y="2379466"/>
              <a:ext cx="259721" cy="575507"/>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23" idx="1"/>
            </p:cNvCxnSpPr>
            <p:nvPr/>
          </p:nvCxnSpPr>
          <p:spPr>
            <a:xfrm flipV="1">
              <a:off x="2955916" y="3313054"/>
              <a:ext cx="3687061" cy="730102"/>
            </a:xfrm>
            <a:prstGeom prst="straightConnector1">
              <a:avLst/>
            </a:prstGeom>
            <a:ln w="66675">
              <a:solidFill>
                <a:schemeClr val="accent6">
                  <a:lumMod val="75000"/>
                </a:schemeClr>
              </a:solidFill>
              <a:headEnd type="triangle" w="sm" len="med"/>
              <a:tailEnd type="triangle" w="sm" len="med"/>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506810" y="5459887"/>
              <a:ext cx="1669467" cy="369332"/>
            </a:xfrm>
            <a:prstGeom prst="rect">
              <a:avLst/>
            </a:prstGeom>
            <a:noFill/>
          </p:spPr>
          <p:txBody>
            <a:bodyPr wrap="square" rtlCol="0">
              <a:spAutoFit/>
            </a:bodyPr>
            <a:lstStyle/>
            <a:p>
              <a:r>
                <a:rPr lang="en-US" dirty="0" smtClean="0"/>
                <a:t>Expression</a:t>
              </a:r>
              <a:endParaRPr lang="en-US" dirty="0"/>
            </a:p>
          </p:txBody>
        </p:sp>
        <p:sp>
          <p:nvSpPr>
            <p:cNvPr id="40" name="Down Arrow 39"/>
            <p:cNvSpPr/>
            <p:nvPr/>
          </p:nvSpPr>
          <p:spPr>
            <a:xfrm rot="16200000">
              <a:off x="5620657" y="4931767"/>
              <a:ext cx="259721" cy="1512585"/>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634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813916" y="1199383"/>
          <a:ext cx="7707086" cy="5138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Taxonomy</a:t>
            </a:r>
          </a:p>
          <a:p>
            <a:pPr algn="ctr"/>
            <a:r>
              <a:rPr lang="en-US" sz="2400" dirty="0" smtClean="0">
                <a:solidFill>
                  <a:schemeClr val="bg1"/>
                </a:solidFill>
                <a:latin typeface="+mj-lt"/>
              </a:rPr>
              <a:t>Who’s there?</a:t>
            </a:r>
          </a:p>
        </p:txBody>
      </p:sp>
    </p:spTree>
    <p:extLst>
      <p:ext uri="{BB962C8B-B14F-4D97-AF65-F5344CB8AC3E}">
        <p14:creationId xmlns:p14="http://schemas.microsoft.com/office/powerpoint/2010/main" val="1810577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152400" y="1417638"/>
            <a:ext cx="8839200" cy="4724400"/>
          </a:xfrm>
        </p:spPr>
        <p:txBody>
          <a:bodyPr/>
          <a:lstStyle/>
          <a:p>
            <a:r>
              <a:rPr lang="en-US" dirty="0" smtClean="0">
                <a:solidFill>
                  <a:schemeClr val="tx1">
                    <a:lumMod val="50000"/>
                  </a:schemeClr>
                </a:solidFill>
                <a:latin typeface="+mj-lt"/>
                <a:ea typeface="ＭＳ Ｐゴシック" charset="0"/>
              </a:rPr>
              <a:t>Goal: Identify the relative abundance of different microbes in a sample</a:t>
            </a:r>
          </a:p>
          <a:p>
            <a:r>
              <a:rPr lang="en-US" dirty="0" smtClean="0">
                <a:solidFill>
                  <a:schemeClr val="tx1">
                    <a:lumMod val="50000"/>
                  </a:schemeClr>
                </a:solidFill>
                <a:latin typeface="+mj-lt"/>
                <a:ea typeface="ＭＳ Ｐゴシック" charset="0"/>
              </a:rPr>
              <a:t>Problems:</a:t>
            </a:r>
          </a:p>
          <a:p>
            <a:pPr lvl="1"/>
            <a:r>
              <a:rPr lang="en-US" dirty="0" smtClean="0">
                <a:solidFill>
                  <a:schemeClr val="tx1">
                    <a:lumMod val="50000"/>
                  </a:schemeClr>
                </a:solidFill>
                <a:latin typeface="+mj-lt"/>
                <a:ea typeface="ＭＳ Ｐゴシック" charset="0"/>
              </a:rPr>
              <a:t>Reads are all mixed together </a:t>
            </a:r>
          </a:p>
          <a:p>
            <a:pPr lvl="1"/>
            <a:r>
              <a:rPr lang="en-US" dirty="0" smtClean="0">
                <a:solidFill>
                  <a:schemeClr val="tx1">
                    <a:lumMod val="50000"/>
                  </a:schemeClr>
                </a:solidFill>
                <a:latin typeface="+mj-lt"/>
                <a:ea typeface="ＭＳ Ｐゴシック" charset="0"/>
              </a:rPr>
              <a:t>Reads can be short (~100bp)</a:t>
            </a:r>
          </a:p>
          <a:p>
            <a:r>
              <a:rPr lang="en-US" dirty="0" smtClean="0">
                <a:solidFill>
                  <a:schemeClr val="tx1">
                    <a:lumMod val="50000"/>
                  </a:schemeClr>
                </a:solidFill>
                <a:latin typeface="+mj-lt"/>
                <a:ea typeface="ＭＳ Ｐゴシック" charset="0"/>
              </a:rPr>
              <a:t>Two broad approaches</a:t>
            </a:r>
          </a:p>
          <a:p>
            <a:pPr marL="914400" lvl="1" indent="-457200">
              <a:buFont typeface="+mj-lt"/>
              <a:buAutoNum type="arabicPeriod"/>
            </a:pPr>
            <a:r>
              <a:rPr lang="en-US" dirty="0" smtClean="0">
                <a:solidFill>
                  <a:schemeClr val="tx1">
                    <a:lumMod val="50000"/>
                  </a:schemeClr>
                </a:solidFill>
                <a:latin typeface="+mj-lt"/>
                <a:ea typeface="ＭＳ Ｐゴシック" charset="0"/>
              </a:rPr>
              <a:t>Binning Based</a:t>
            </a:r>
          </a:p>
          <a:p>
            <a:pPr marL="914400" lvl="1" indent="-457200">
              <a:buFont typeface="+mj-lt"/>
              <a:buAutoNum type="arabicPeriod"/>
            </a:pPr>
            <a:r>
              <a:rPr lang="en-US" dirty="0" smtClean="0">
                <a:solidFill>
                  <a:schemeClr val="tx1">
                    <a:lumMod val="50000"/>
                  </a:schemeClr>
                </a:solidFill>
                <a:latin typeface="+mj-lt"/>
                <a:ea typeface="ＭＳ Ｐゴシック" charset="0"/>
              </a:rPr>
              <a:t>Marker Based </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Taxonomy</a:t>
            </a:r>
          </a:p>
          <a:p>
            <a:pPr algn="ctr"/>
            <a:r>
              <a:rPr lang="en-US" sz="2400" dirty="0" smtClean="0">
                <a:solidFill>
                  <a:schemeClr val="bg1"/>
                </a:solidFill>
                <a:latin typeface="+mj-lt"/>
              </a:rPr>
              <a:t>Who’s there?</a:t>
            </a:r>
          </a:p>
        </p:txBody>
      </p:sp>
    </p:spTree>
    <p:extLst>
      <p:ext uri="{BB962C8B-B14F-4D97-AF65-F5344CB8AC3E}">
        <p14:creationId xmlns:p14="http://schemas.microsoft.com/office/powerpoint/2010/main" val="9342138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95028"/>
            <a:ext cx="8839200" cy="4724400"/>
          </a:xfrm>
        </p:spPr>
        <p:txBody>
          <a:bodyPr/>
          <a:lstStyle/>
          <a:p>
            <a:r>
              <a:rPr lang="en-US" dirty="0" smtClean="0">
                <a:solidFill>
                  <a:schemeClr val="tx1">
                    <a:lumMod val="50000"/>
                  </a:schemeClr>
                </a:solidFill>
                <a:latin typeface="+mn-lt"/>
              </a:rPr>
              <a:t>Attempts to “bin” reads into the genome from which they originated</a:t>
            </a:r>
          </a:p>
          <a:p>
            <a:r>
              <a:rPr lang="en-US" dirty="0" smtClean="0">
                <a:solidFill>
                  <a:schemeClr val="tx1">
                    <a:lumMod val="50000"/>
                  </a:schemeClr>
                </a:solidFill>
                <a:latin typeface="+mn-lt"/>
              </a:rPr>
              <a:t>Composition-based</a:t>
            </a:r>
          </a:p>
          <a:p>
            <a:pPr lvl="1"/>
            <a:r>
              <a:rPr lang="en-US" dirty="0" smtClean="0">
                <a:solidFill>
                  <a:schemeClr val="tx1">
                    <a:lumMod val="50000"/>
                  </a:schemeClr>
                </a:solidFill>
                <a:latin typeface="+mn-lt"/>
              </a:rPr>
              <a:t>Uses GC composition or k-</a:t>
            </a:r>
            <a:r>
              <a:rPr lang="en-US" dirty="0" err="1" smtClean="0">
                <a:solidFill>
                  <a:schemeClr val="tx1">
                    <a:lumMod val="50000"/>
                  </a:schemeClr>
                </a:solidFill>
                <a:latin typeface="+mn-lt"/>
              </a:rPr>
              <a:t>mers</a:t>
            </a:r>
            <a:r>
              <a:rPr lang="en-US" dirty="0" smtClean="0">
                <a:solidFill>
                  <a:schemeClr val="tx1">
                    <a:lumMod val="50000"/>
                  </a:schemeClr>
                </a:solidFill>
                <a:latin typeface="+mn-lt"/>
              </a:rPr>
              <a:t> (e.g. Naïve Bayes Classifier)</a:t>
            </a:r>
          </a:p>
          <a:p>
            <a:pPr lvl="1"/>
            <a:r>
              <a:rPr lang="en-US" dirty="0" smtClean="0">
                <a:solidFill>
                  <a:schemeClr val="tx1">
                    <a:lumMod val="50000"/>
                  </a:schemeClr>
                </a:solidFill>
                <a:latin typeface="+mn-lt"/>
              </a:rPr>
              <a:t>Generally not very precise and not recommended</a:t>
            </a:r>
          </a:p>
          <a:p>
            <a:r>
              <a:rPr lang="en-US" dirty="0" smtClean="0">
                <a:solidFill>
                  <a:schemeClr val="tx1">
                    <a:lumMod val="50000"/>
                  </a:schemeClr>
                </a:solidFill>
                <a:latin typeface="+mn-lt"/>
              </a:rPr>
              <a:t>Sequence-based</a:t>
            </a:r>
          </a:p>
          <a:p>
            <a:pPr lvl="1"/>
            <a:r>
              <a:rPr lang="en-US" dirty="0" smtClean="0">
                <a:solidFill>
                  <a:schemeClr val="tx1">
                    <a:lumMod val="50000"/>
                  </a:schemeClr>
                </a:solidFill>
                <a:latin typeface="+mn-lt"/>
              </a:rPr>
              <a:t>Compare reads to large reference database using BLAST (or some other similarity search method)</a:t>
            </a:r>
          </a:p>
          <a:p>
            <a:pPr lvl="1"/>
            <a:r>
              <a:rPr lang="en-US" dirty="0" smtClean="0">
                <a:solidFill>
                  <a:schemeClr val="tx1">
                    <a:lumMod val="50000"/>
                  </a:schemeClr>
                </a:solidFill>
                <a:latin typeface="+mn-lt"/>
              </a:rPr>
              <a:t>Reads are assigned based on “Best-hit” or “Lowest Common Ancestor” approach</a:t>
            </a:r>
            <a:endParaRPr lang="en-US" dirty="0">
              <a:solidFill>
                <a:schemeClr val="tx1">
                  <a:lumMod val="50000"/>
                </a:schemeClr>
              </a:solidFill>
              <a:latin typeface="+mn-lt"/>
            </a:endParaRPr>
          </a:p>
        </p:txBody>
      </p:sp>
      <p:sp>
        <p:nvSpPr>
          <p:cNvPr id="4" name="Rectangle 3"/>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Binning Methods</a:t>
            </a:r>
            <a:endParaRPr lang="en-US" sz="2400" dirty="0" smtClean="0">
              <a:solidFill>
                <a:schemeClr val="bg1"/>
              </a:solidFill>
              <a:latin typeface="+mj-lt"/>
            </a:endParaRPr>
          </a:p>
        </p:txBody>
      </p:sp>
    </p:spTree>
    <p:extLst>
      <p:ext uri="{BB962C8B-B14F-4D97-AF65-F5344CB8AC3E}">
        <p14:creationId xmlns:p14="http://schemas.microsoft.com/office/powerpoint/2010/main" val="190400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3931919" y="1093541"/>
            <a:ext cx="1758875" cy="461665"/>
          </a:xfrm>
          <a:prstGeom prst="rect">
            <a:avLst/>
          </a:prstGeom>
          <a:noFill/>
        </p:spPr>
        <p:txBody>
          <a:bodyPr wrap="square" rtlCol="0">
            <a:spAutoFit/>
          </a:bodyPr>
          <a:lstStyle/>
          <a:p>
            <a:pPr algn="ctr"/>
            <a:r>
              <a:rPr lang="en-US" sz="2400" dirty="0" smtClean="0">
                <a:solidFill>
                  <a:schemeClr val="tx1">
                    <a:lumMod val="50000"/>
                  </a:schemeClr>
                </a:solidFill>
              </a:rPr>
              <a:t>Tools</a:t>
            </a:r>
            <a:endParaRPr lang="en-US" sz="2400" dirty="0">
              <a:solidFill>
                <a:schemeClr val="tx1">
                  <a:lumMod val="50000"/>
                </a:schemeClr>
              </a:solidFill>
            </a:endParaRPr>
          </a:p>
        </p:txBody>
      </p:sp>
      <p:sp>
        <p:nvSpPr>
          <p:cNvPr id="6" name="TextBox 5"/>
          <p:cNvSpPr txBox="1"/>
          <p:nvPr/>
        </p:nvSpPr>
        <p:spPr>
          <a:xfrm>
            <a:off x="147917" y="1324373"/>
            <a:ext cx="2915323" cy="523220"/>
          </a:xfrm>
          <a:prstGeom prst="rect">
            <a:avLst/>
          </a:prstGeom>
          <a:noFill/>
        </p:spPr>
        <p:txBody>
          <a:bodyPr wrap="square" rtlCol="0">
            <a:spAutoFit/>
          </a:bodyPr>
          <a:lstStyle/>
          <a:p>
            <a:r>
              <a:rPr lang="en-US" sz="2800" dirty="0" smtClean="0">
                <a:solidFill>
                  <a:schemeClr val="tx1">
                    <a:lumMod val="50000"/>
                  </a:schemeClr>
                </a:solidFill>
              </a:rPr>
              <a:t>BIOMART</a:t>
            </a:r>
            <a:endParaRPr lang="en-US" sz="2800" dirty="0">
              <a:solidFill>
                <a:schemeClr val="tx1">
                  <a:lumMod val="50000"/>
                </a:schemeClr>
              </a:solidFill>
            </a:endParaRPr>
          </a:p>
        </p:txBody>
      </p:sp>
      <p:sp>
        <p:nvSpPr>
          <p:cNvPr id="7" name="TextBox 6"/>
          <p:cNvSpPr txBox="1"/>
          <p:nvPr/>
        </p:nvSpPr>
        <p:spPr>
          <a:xfrm>
            <a:off x="355002" y="5109882"/>
            <a:ext cx="2355925" cy="369332"/>
          </a:xfrm>
          <a:prstGeom prst="rect">
            <a:avLst/>
          </a:prstGeom>
          <a:noFill/>
        </p:spPr>
        <p:txBody>
          <a:bodyPr wrap="square" rtlCol="0">
            <a:spAutoFit/>
          </a:bodyPr>
          <a:lstStyle/>
          <a:p>
            <a:r>
              <a:rPr lang="en-US" dirty="0" smtClean="0">
                <a:solidFill>
                  <a:schemeClr val="tx1">
                    <a:lumMod val="50000"/>
                  </a:schemeClr>
                </a:solidFill>
              </a:rPr>
              <a:t>BLAST</a:t>
            </a:r>
            <a:endParaRPr lang="en-US" dirty="0">
              <a:solidFill>
                <a:schemeClr val="tx1">
                  <a:lumMod val="50000"/>
                </a:schemeClr>
              </a:solidFill>
            </a:endParaRPr>
          </a:p>
        </p:txBody>
      </p:sp>
      <p:pic>
        <p:nvPicPr>
          <p:cNvPr id="5" name="Picture 4"/>
          <p:cNvPicPr>
            <a:picLocks noChangeAspect="1"/>
          </p:cNvPicPr>
          <p:nvPr/>
        </p:nvPicPr>
        <p:blipFill rotWithShape="1">
          <a:blip r:embed="rId3"/>
          <a:srcRect l="1883"/>
          <a:stretch/>
        </p:blipFill>
        <p:spPr>
          <a:xfrm>
            <a:off x="147917" y="2033196"/>
            <a:ext cx="7568004" cy="4605743"/>
          </a:xfrm>
          <a:prstGeom prst="rect">
            <a:avLst/>
          </a:prstGeom>
        </p:spPr>
      </p:pic>
    </p:spTree>
    <p:extLst>
      <p:ext uri="{BB962C8B-B14F-4D97-AF65-F5344CB8AC3E}">
        <p14:creationId xmlns:p14="http://schemas.microsoft.com/office/powerpoint/2010/main" val="2117306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1229"/>
            <a:ext cx="8839200" cy="2086428"/>
          </a:xfrm>
        </p:spPr>
        <p:txBody>
          <a:bodyPr/>
          <a:lstStyle/>
          <a:p>
            <a:r>
              <a:rPr lang="en-US" sz="2400" dirty="0" smtClean="0">
                <a:latin typeface="+mn-lt"/>
              </a:rPr>
              <a:t>Notable Examples:</a:t>
            </a:r>
          </a:p>
          <a:p>
            <a:pPr lvl="1"/>
            <a:r>
              <a:rPr lang="en-US" sz="2400" dirty="0">
                <a:latin typeface="+mn-lt"/>
              </a:rPr>
              <a:t>MEGAN: </a:t>
            </a:r>
            <a:r>
              <a:rPr lang="en-US" sz="2400" dirty="0">
                <a:latin typeface="+mn-lt"/>
                <a:hlinkClick r:id="rId3"/>
              </a:rPr>
              <a:t>http://</a:t>
            </a:r>
            <a:r>
              <a:rPr lang="en-US" sz="2400" dirty="0" smtClean="0">
                <a:latin typeface="+mn-lt"/>
                <a:hlinkClick r:id="rId3"/>
              </a:rPr>
              <a:t>ab.inf.uni-tuebingen.de/software/megan6/</a:t>
            </a:r>
            <a:endParaRPr lang="en-US" sz="2400" dirty="0" smtClean="0">
              <a:latin typeface="+mn-lt"/>
            </a:endParaRPr>
          </a:p>
          <a:p>
            <a:pPr lvl="2"/>
            <a:r>
              <a:rPr lang="en-US" dirty="0" smtClean="0">
                <a:latin typeface="+mn-lt"/>
              </a:rPr>
              <a:t>One of the first metagenomic tools</a:t>
            </a:r>
          </a:p>
          <a:p>
            <a:pPr lvl="2"/>
            <a:r>
              <a:rPr lang="en-US" dirty="0" smtClean="0">
                <a:latin typeface="+mn-lt"/>
              </a:rPr>
              <a:t>Does functional profiling</a:t>
            </a:r>
          </a:p>
        </p:txBody>
      </p:sp>
      <p:sp>
        <p:nvSpPr>
          <p:cNvPr id="5" name="TextBox 4"/>
          <p:cNvSpPr txBox="1"/>
          <p:nvPr/>
        </p:nvSpPr>
        <p:spPr>
          <a:xfrm>
            <a:off x="0" y="0"/>
            <a:ext cx="9144000" cy="646331"/>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Binning Tools</a:t>
            </a:r>
          </a:p>
        </p:txBody>
      </p:sp>
      <p:sp>
        <p:nvSpPr>
          <p:cNvPr id="6" name="Rectangle 5"/>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428" y="2910139"/>
            <a:ext cx="6125029" cy="4207063"/>
          </a:xfrm>
          <a:prstGeom prst="rect">
            <a:avLst/>
          </a:prstGeom>
        </p:spPr>
      </p:pic>
    </p:spTree>
    <p:extLst>
      <p:ext uri="{BB962C8B-B14F-4D97-AF65-F5344CB8AC3E}">
        <p14:creationId xmlns:p14="http://schemas.microsoft.com/office/powerpoint/2010/main" val="15946312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1229"/>
            <a:ext cx="8839200" cy="1984828"/>
          </a:xfrm>
        </p:spPr>
        <p:txBody>
          <a:bodyPr/>
          <a:lstStyle/>
          <a:p>
            <a:r>
              <a:rPr lang="en-US" sz="2400" dirty="0" smtClean="0">
                <a:latin typeface="+mn-lt"/>
              </a:rPr>
              <a:t>Notable Examples:</a:t>
            </a:r>
          </a:p>
          <a:p>
            <a:pPr lvl="1"/>
            <a:r>
              <a:rPr lang="en-US" sz="2400" dirty="0" smtClean="0">
                <a:latin typeface="+mn-lt"/>
              </a:rPr>
              <a:t>Kraken</a:t>
            </a:r>
            <a:r>
              <a:rPr lang="en-US" sz="2400" dirty="0">
                <a:latin typeface="+mn-lt"/>
              </a:rPr>
              <a:t>: </a:t>
            </a:r>
            <a:r>
              <a:rPr lang="en-US" sz="2400" dirty="0">
                <a:latin typeface="+mn-lt"/>
                <a:hlinkClick r:id="rId3"/>
              </a:rPr>
              <a:t>https://ccb.jhu.edu/software/kraken</a:t>
            </a:r>
            <a:r>
              <a:rPr lang="en-US" sz="2400" dirty="0" smtClean="0">
                <a:latin typeface="+mn-lt"/>
                <a:hlinkClick r:id="rId3"/>
              </a:rPr>
              <a:t>/</a:t>
            </a:r>
            <a:endParaRPr lang="en-US" sz="2400" dirty="0" smtClean="0">
              <a:latin typeface="+mn-lt"/>
            </a:endParaRPr>
          </a:p>
          <a:p>
            <a:pPr lvl="2"/>
            <a:r>
              <a:rPr lang="en-US" dirty="0" smtClean="0">
                <a:latin typeface="+mn-lt"/>
              </a:rPr>
              <a:t>Fastest binning approach to date and very accurate. </a:t>
            </a:r>
          </a:p>
          <a:p>
            <a:pPr lvl="2"/>
            <a:r>
              <a:rPr lang="en-US" dirty="0">
                <a:latin typeface="+mn-lt"/>
              </a:rPr>
              <a:t>L</a:t>
            </a:r>
            <a:r>
              <a:rPr lang="en-US" dirty="0" smtClean="0">
                <a:latin typeface="+mn-lt"/>
              </a:rPr>
              <a:t>arge computing requirements (e.g. &gt;128GB RAM)</a:t>
            </a:r>
            <a:endParaRPr lang="en-US" dirty="0">
              <a:latin typeface="+mn-lt"/>
            </a:endParaRPr>
          </a:p>
        </p:txBody>
      </p:sp>
      <p:sp>
        <p:nvSpPr>
          <p:cNvPr id="5" name="TextBox 4"/>
          <p:cNvSpPr txBox="1"/>
          <p:nvPr/>
        </p:nvSpPr>
        <p:spPr>
          <a:xfrm>
            <a:off x="0" y="0"/>
            <a:ext cx="9144000" cy="646331"/>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Binning Tools</a:t>
            </a:r>
          </a:p>
        </p:txBody>
      </p:sp>
      <p:sp>
        <p:nvSpPr>
          <p:cNvPr id="6" name="Rectangle 5"/>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400" y="3106057"/>
            <a:ext cx="4806681" cy="3406783"/>
          </a:xfrm>
          <a:prstGeom prst="rect">
            <a:avLst/>
          </a:prstGeom>
        </p:spPr>
      </p:pic>
      <p:pic>
        <p:nvPicPr>
          <p:cNvPr id="8" name="Picture 7"/>
          <p:cNvPicPr>
            <a:picLocks noChangeAspect="1"/>
          </p:cNvPicPr>
          <p:nvPr/>
        </p:nvPicPr>
        <p:blipFill>
          <a:blip r:embed="rId5"/>
          <a:stretch>
            <a:fillRect/>
          </a:stretch>
        </p:blipFill>
        <p:spPr>
          <a:xfrm>
            <a:off x="5111481" y="4437380"/>
            <a:ext cx="3894631" cy="1387980"/>
          </a:xfrm>
          <a:prstGeom prst="rect">
            <a:avLst/>
          </a:prstGeom>
        </p:spPr>
      </p:pic>
    </p:spTree>
    <p:extLst>
      <p:ext uri="{BB962C8B-B14F-4D97-AF65-F5344CB8AC3E}">
        <p14:creationId xmlns:p14="http://schemas.microsoft.com/office/powerpoint/2010/main" val="10202823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8515"/>
            <a:ext cx="8839200" cy="4724400"/>
          </a:xfrm>
        </p:spPr>
        <p:txBody>
          <a:bodyPr/>
          <a:lstStyle/>
          <a:p>
            <a:pPr marL="342900" lvl="1" indent="-342900">
              <a:buFont typeface="Arial" charset="0"/>
              <a:buChar char="•"/>
            </a:pPr>
            <a:r>
              <a:rPr lang="en-US" sz="2800" dirty="0" smtClean="0">
                <a:solidFill>
                  <a:schemeClr val="tx1">
                    <a:lumMod val="50000"/>
                  </a:schemeClr>
                </a:solidFill>
                <a:latin typeface="+mn-lt"/>
                <a:ea typeface="ＭＳ Ｐゴシック" charset="0"/>
              </a:rPr>
              <a:t>Single Gene</a:t>
            </a:r>
          </a:p>
          <a:p>
            <a:pPr marL="742950" lvl="2" indent="-342900"/>
            <a:r>
              <a:rPr lang="en-US" sz="2400" dirty="0" smtClean="0">
                <a:solidFill>
                  <a:schemeClr val="tx1">
                    <a:lumMod val="50000"/>
                  </a:schemeClr>
                </a:solidFill>
                <a:latin typeface="+mn-lt"/>
                <a:ea typeface="ＭＳ Ｐゴシック" charset="0"/>
              </a:rPr>
              <a:t>Identify and extract reads hitting a single marker gene (e.g. 16S, cpn60, or other “universal” genes)</a:t>
            </a:r>
          </a:p>
          <a:p>
            <a:pPr marL="742950" lvl="2" indent="-342900"/>
            <a:r>
              <a:rPr lang="en-US" sz="2400" dirty="0" smtClean="0">
                <a:solidFill>
                  <a:schemeClr val="tx1">
                    <a:lumMod val="50000"/>
                  </a:schemeClr>
                </a:solidFill>
                <a:latin typeface="+mn-lt"/>
                <a:ea typeface="ＭＳ Ｐゴシック" charset="0"/>
              </a:rPr>
              <a:t>Use existing bioinformatics pipeline (e.g. QIIME.)</a:t>
            </a:r>
            <a:endParaRPr lang="en-US" dirty="0">
              <a:solidFill>
                <a:schemeClr val="tx1">
                  <a:lumMod val="50000"/>
                </a:schemeClr>
              </a:solidFill>
              <a:latin typeface="+mn-lt"/>
              <a:ea typeface="ＭＳ Ｐゴシック" charset="0"/>
            </a:endParaRPr>
          </a:p>
          <a:p>
            <a:pPr marL="342900" lvl="1" indent="-342900">
              <a:buFont typeface="Arial" charset="0"/>
              <a:buChar char="•"/>
            </a:pPr>
            <a:r>
              <a:rPr lang="en-US" sz="2800" dirty="0" smtClean="0">
                <a:solidFill>
                  <a:schemeClr val="tx1">
                    <a:lumMod val="50000"/>
                  </a:schemeClr>
                </a:solidFill>
                <a:latin typeface="+mn-lt"/>
                <a:ea typeface="ＭＳ Ｐゴシック" charset="0"/>
              </a:rPr>
              <a:t>Multiple </a:t>
            </a:r>
            <a:r>
              <a:rPr lang="en-US" sz="2800" dirty="0">
                <a:solidFill>
                  <a:schemeClr val="tx1">
                    <a:lumMod val="50000"/>
                  </a:schemeClr>
                </a:solidFill>
                <a:latin typeface="+mn-lt"/>
                <a:ea typeface="ＭＳ Ｐゴシック" charset="0"/>
              </a:rPr>
              <a:t>Gene</a:t>
            </a:r>
          </a:p>
          <a:p>
            <a:pPr marL="742950" lvl="2" indent="-342900"/>
            <a:r>
              <a:rPr lang="en-US" sz="2400" dirty="0" smtClean="0">
                <a:solidFill>
                  <a:schemeClr val="tx1">
                    <a:lumMod val="50000"/>
                  </a:schemeClr>
                </a:solidFill>
                <a:latin typeface="+mn-lt"/>
                <a:ea typeface="ＭＳ Ｐゴシック" charset="0"/>
              </a:rPr>
              <a:t>Several universal genes</a:t>
            </a:r>
            <a:endParaRPr lang="en-US" sz="2200" dirty="0" smtClean="0">
              <a:solidFill>
                <a:schemeClr val="tx1">
                  <a:lumMod val="50000"/>
                </a:schemeClr>
              </a:solidFill>
              <a:latin typeface="+mn-lt"/>
              <a:ea typeface="ＭＳ Ｐゴシック" charset="0"/>
            </a:endParaRPr>
          </a:p>
          <a:p>
            <a:pPr marL="1200150" lvl="3" indent="-342900"/>
            <a:r>
              <a:rPr lang="en-US" sz="2200" dirty="0" err="1" smtClean="0">
                <a:solidFill>
                  <a:schemeClr val="tx1">
                    <a:lumMod val="50000"/>
                  </a:schemeClr>
                </a:solidFill>
                <a:latin typeface="+mn-lt"/>
                <a:ea typeface="ＭＳ Ｐゴシック" charset="0"/>
              </a:rPr>
              <a:t>PhyloSift</a:t>
            </a:r>
            <a:r>
              <a:rPr lang="en-US" sz="2200" dirty="0">
                <a:solidFill>
                  <a:schemeClr val="tx1">
                    <a:lumMod val="50000"/>
                  </a:schemeClr>
                </a:solidFill>
                <a:latin typeface="+mn-lt"/>
                <a:ea typeface="ＭＳ Ｐゴシック" charset="0"/>
              </a:rPr>
              <a:t> </a:t>
            </a:r>
            <a:r>
              <a:rPr lang="en-US" sz="2200" dirty="0" smtClean="0">
                <a:solidFill>
                  <a:schemeClr val="tx1">
                    <a:lumMod val="50000"/>
                  </a:schemeClr>
                </a:solidFill>
                <a:latin typeface="+mn-lt"/>
                <a:ea typeface="ＭＳ Ｐゴシック" charset="0"/>
              </a:rPr>
              <a:t> Uses 37 universal single-copy genes</a:t>
            </a:r>
          </a:p>
          <a:p>
            <a:pPr marL="0" indent="0">
              <a:buNone/>
            </a:pPr>
            <a:endParaRPr lang="en-US" dirty="0"/>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Marker Methods</a:t>
            </a:r>
            <a:endParaRPr lang="en-US" sz="2400" dirty="0" smtClean="0">
              <a:solidFill>
                <a:schemeClr val="bg1"/>
              </a:solidFill>
              <a:latin typeface="+mj-lt"/>
            </a:endParaRPr>
          </a:p>
        </p:txBody>
      </p:sp>
    </p:spTree>
    <p:extLst>
      <p:ext uri="{BB962C8B-B14F-4D97-AF65-F5344CB8AC3E}">
        <p14:creationId xmlns:p14="http://schemas.microsoft.com/office/powerpoint/2010/main" val="20213378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3204029"/>
          </a:xfrm>
        </p:spPr>
        <p:txBody>
          <a:bodyPr/>
          <a:lstStyle/>
          <a:p>
            <a:r>
              <a:rPr lang="en-GB" sz="2800" dirty="0" smtClean="0">
                <a:solidFill>
                  <a:schemeClr val="tx1">
                    <a:lumMod val="50000"/>
                  </a:schemeClr>
                </a:solidFill>
              </a:rPr>
              <a:t>What about the reads that can’t be classified?</a:t>
            </a:r>
          </a:p>
          <a:p>
            <a:pPr lvl="1"/>
            <a:r>
              <a:rPr lang="en-GB" dirty="0" smtClean="0">
                <a:solidFill>
                  <a:schemeClr val="tx1">
                    <a:lumMod val="50000"/>
                  </a:schemeClr>
                </a:solidFill>
              </a:rPr>
              <a:t>Errors?</a:t>
            </a:r>
          </a:p>
          <a:p>
            <a:pPr lvl="1"/>
            <a:r>
              <a:rPr lang="en-GB" dirty="0" smtClean="0">
                <a:solidFill>
                  <a:schemeClr val="tx1">
                    <a:lumMod val="50000"/>
                  </a:schemeClr>
                </a:solidFill>
              </a:rPr>
              <a:t>Novel Sequence?</a:t>
            </a:r>
          </a:p>
          <a:p>
            <a:pPr lvl="1"/>
            <a:r>
              <a:rPr lang="en-GB" dirty="0" smtClean="0">
                <a:solidFill>
                  <a:schemeClr val="tx1">
                    <a:lumMod val="50000"/>
                  </a:schemeClr>
                </a:solidFill>
              </a:rPr>
              <a:t>Just not in database?</a:t>
            </a:r>
          </a:p>
          <a:p>
            <a:pPr lvl="1"/>
            <a:endParaRPr lang="en-GB" dirty="0">
              <a:solidFill>
                <a:schemeClr val="tx1">
                  <a:lumMod val="50000"/>
                </a:schemeClr>
              </a:solidFill>
            </a:endParaRPr>
          </a:p>
          <a:p>
            <a:pPr lvl="1"/>
            <a:r>
              <a:rPr lang="en-GB" dirty="0" smtClean="0">
                <a:solidFill>
                  <a:schemeClr val="tx1">
                    <a:lumMod val="50000"/>
                  </a:schemeClr>
                </a:solidFill>
              </a:rPr>
              <a:t>Try assembling the left-overs</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‘left-over’ Reads</a:t>
            </a:r>
            <a:endParaRPr lang="en-US" sz="2400" dirty="0" smtClean="0">
              <a:solidFill>
                <a:schemeClr val="bg1"/>
              </a:solidFill>
              <a:latin typeface="+mj-lt"/>
            </a:endParaRPr>
          </a:p>
        </p:txBody>
      </p:sp>
    </p:spTree>
    <p:extLst>
      <p:ext uri="{BB962C8B-B14F-4D97-AF65-F5344CB8AC3E}">
        <p14:creationId xmlns:p14="http://schemas.microsoft.com/office/powerpoint/2010/main" val="8730917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151" y="1279149"/>
            <a:ext cx="2906206" cy="1634741"/>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773" y="905372"/>
            <a:ext cx="3573446" cy="2382297"/>
          </a:xfrm>
          <a:prstGeom prst="rect">
            <a:avLst/>
          </a:prstGeom>
        </p:spPr>
      </p:pic>
      <p:grpSp>
        <p:nvGrpSpPr>
          <p:cNvPr id="8" name="Group 7"/>
          <p:cNvGrpSpPr/>
          <p:nvPr/>
        </p:nvGrpSpPr>
        <p:grpSpPr>
          <a:xfrm>
            <a:off x="812425" y="3628143"/>
            <a:ext cx="7589532" cy="3139422"/>
            <a:chOff x="812425" y="3628143"/>
            <a:chExt cx="7589532" cy="3139422"/>
          </a:xfrm>
        </p:grpSpPr>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425" y="3628143"/>
              <a:ext cx="2101597" cy="3139422"/>
            </a:xfrm>
            <a:prstGeom prst="rect">
              <a:avLst/>
            </a:prstGeom>
          </p:spPr>
        </p:pic>
        <p:pic>
          <p:nvPicPr>
            <p:cNvPr id="6" name="Picture 5"/>
            <p:cNvPicPr>
              <a:picLocks noChangeAspect="1"/>
            </p:cNvPicPr>
            <p:nvPr/>
          </p:nvPicPr>
          <p:blipFill>
            <a:blip r:embed="rId6"/>
            <a:stretch>
              <a:fillRect/>
            </a:stretch>
          </p:blipFill>
          <p:spPr>
            <a:xfrm>
              <a:off x="4909457" y="4119545"/>
              <a:ext cx="3492500" cy="2324100"/>
            </a:xfrm>
            <a:prstGeom prst="rect">
              <a:avLst/>
            </a:prstGeom>
          </p:spPr>
        </p:pic>
      </p:gr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assembly</a:t>
            </a:r>
            <a:endParaRPr lang="en-US" sz="2400" dirty="0" smtClean="0">
              <a:solidFill>
                <a:schemeClr val="bg1"/>
              </a:solidFill>
              <a:latin typeface="+mj-lt"/>
            </a:endParaRPr>
          </a:p>
        </p:txBody>
      </p:sp>
    </p:spTree>
    <p:extLst>
      <p:ext uri="{BB962C8B-B14F-4D97-AF65-F5344CB8AC3E}">
        <p14:creationId xmlns:p14="http://schemas.microsoft.com/office/powerpoint/2010/main" val="5232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assembly</a:t>
            </a:r>
            <a:endParaRPr lang="en-US" sz="2400" dirty="0" smtClean="0">
              <a:solidFill>
                <a:schemeClr val="bg1"/>
              </a:solidFill>
              <a:latin typeface="+mj-lt"/>
            </a:endParaRPr>
          </a:p>
        </p:txBody>
      </p:sp>
      <p:sp>
        <p:nvSpPr>
          <p:cNvPr id="9" name="TextBox 8"/>
          <p:cNvSpPr txBox="1"/>
          <p:nvPr/>
        </p:nvSpPr>
        <p:spPr>
          <a:xfrm>
            <a:off x="274619" y="895510"/>
            <a:ext cx="3433223" cy="2677656"/>
          </a:xfrm>
          <a:prstGeom prst="rect">
            <a:avLst/>
          </a:prstGeom>
          <a:noFill/>
        </p:spPr>
        <p:txBody>
          <a:bodyPr wrap="square" rtlCol="0">
            <a:spAutoFit/>
          </a:bodyPr>
          <a:lstStyle/>
          <a:p>
            <a:r>
              <a:rPr lang="en-GB" sz="2800" dirty="0" smtClean="0"/>
              <a:t>Specific assemblers</a:t>
            </a:r>
          </a:p>
          <a:p>
            <a:pPr lvl="1"/>
            <a:r>
              <a:rPr lang="en-GB" sz="2800" dirty="0" smtClean="0"/>
              <a:t>IDBA-UD, </a:t>
            </a:r>
          </a:p>
          <a:p>
            <a:pPr lvl="1"/>
            <a:r>
              <a:rPr lang="en-GB" sz="2800" dirty="0" smtClean="0"/>
              <a:t>Meta-IDBA, </a:t>
            </a:r>
          </a:p>
          <a:p>
            <a:pPr lvl="1"/>
            <a:r>
              <a:rPr lang="en-GB" sz="2800" dirty="0" smtClean="0"/>
              <a:t>Meta-Velvet, </a:t>
            </a:r>
          </a:p>
          <a:p>
            <a:pPr lvl="1"/>
            <a:r>
              <a:rPr lang="en-GB" sz="2800" dirty="0" smtClean="0"/>
              <a:t>Ray Meta, </a:t>
            </a:r>
          </a:p>
          <a:p>
            <a:pPr lvl="1"/>
            <a:r>
              <a:rPr lang="en-GB" sz="2800" dirty="0" smtClean="0"/>
              <a:t>Meta-Cortex</a:t>
            </a:r>
            <a:endParaRPr lang="en-US" sz="2800" dirty="0"/>
          </a:p>
        </p:txBody>
      </p:sp>
      <p:sp>
        <p:nvSpPr>
          <p:cNvPr id="10" name="TextBox 9"/>
          <p:cNvSpPr txBox="1"/>
          <p:nvPr/>
        </p:nvSpPr>
        <p:spPr>
          <a:xfrm>
            <a:off x="286324" y="3942994"/>
            <a:ext cx="3433223" cy="954107"/>
          </a:xfrm>
          <a:prstGeom prst="rect">
            <a:avLst/>
          </a:prstGeom>
          <a:noFill/>
        </p:spPr>
        <p:txBody>
          <a:bodyPr wrap="square" rtlCol="0">
            <a:spAutoFit/>
          </a:bodyPr>
          <a:lstStyle/>
          <a:p>
            <a:r>
              <a:rPr lang="en-GB" sz="2800" dirty="0" smtClean="0"/>
              <a:t>Analysis Pipelines</a:t>
            </a:r>
          </a:p>
          <a:p>
            <a:pPr lvl="1"/>
            <a:r>
              <a:rPr lang="en-GB" sz="2800" dirty="0" err="1" smtClean="0"/>
              <a:t>MetAMOS</a:t>
            </a:r>
            <a:endParaRPr lang="en-US" sz="2800" dirty="0"/>
          </a:p>
        </p:txBody>
      </p:sp>
      <p:sp>
        <p:nvSpPr>
          <p:cNvPr id="11" name="TextBox 10"/>
          <p:cNvSpPr txBox="1"/>
          <p:nvPr/>
        </p:nvSpPr>
        <p:spPr>
          <a:xfrm>
            <a:off x="4131549" y="832122"/>
            <a:ext cx="3433223" cy="2677656"/>
          </a:xfrm>
          <a:prstGeom prst="rect">
            <a:avLst/>
          </a:prstGeom>
          <a:noFill/>
        </p:spPr>
        <p:txBody>
          <a:bodyPr wrap="square" rtlCol="0">
            <a:spAutoFit/>
          </a:bodyPr>
          <a:lstStyle/>
          <a:p>
            <a:r>
              <a:rPr lang="en-GB" sz="2800" dirty="0" smtClean="0"/>
              <a:t>Validation</a:t>
            </a:r>
          </a:p>
          <a:p>
            <a:pPr lvl="1"/>
            <a:r>
              <a:rPr lang="en-GB" sz="2800" dirty="0" smtClean="0"/>
              <a:t>LAP, </a:t>
            </a:r>
          </a:p>
          <a:p>
            <a:pPr lvl="1"/>
            <a:r>
              <a:rPr lang="en-GB" sz="2800" dirty="0" smtClean="0"/>
              <a:t>ALE, </a:t>
            </a:r>
          </a:p>
          <a:p>
            <a:pPr lvl="1"/>
            <a:r>
              <a:rPr lang="en-GB" sz="2800" dirty="0" smtClean="0"/>
              <a:t>QUAST, </a:t>
            </a:r>
          </a:p>
          <a:p>
            <a:pPr lvl="1"/>
            <a:r>
              <a:rPr lang="en-GB" sz="2800" dirty="0" err="1" smtClean="0"/>
              <a:t>FRCbam</a:t>
            </a:r>
            <a:r>
              <a:rPr lang="en-GB" sz="2800" dirty="0" smtClean="0"/>
              <a:t>, </a:t>
            </a:r>
          </a:p>
          <a:p>
            <a:pPr lvl="1"/>
            <a:r>
              <a:rPr lang="en-GB" sz="2800" dirty="0" smtClean="0"/>
              <a:t>REAPR</a:t>
            </a:r>
            <a:endParaRPr lang="en-US" sz="2800" dirty="0"/>
          </a:p>
        </p:txBody>
      </p:sp>
      <p:pic>
        <p:nvPicPr>
          <p:cNvPr id="12" name="Picture 11"/>
          <p:cNvPicPr>
            <a:picLocks noChangeAspect="1"/>
          </p:cNvPicPr>
          <p:nvPr/>
        </p:nvPicPr>
        <p:blipFill>
          <a:blip r:embed="rId3"/>
          <a:stretch>
            <a:fillRect/>
          </a:stretch>
        </p:blipFill>
        <p:spPr>
          <a:xfrm>
            <a:off x="3260272" y="4081956"/>
            <a:ext cx="2623455" cy="2063508"/>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0193" y="3942994"/>
            <a:ext cx="2881382" cy="2446774"/>
          </a:xfrm>
          <a:prstGeom prst="rect">
            <a:avLst/>
          </a:prstGeom>
        </p:spPr>
      </p:pic>
    </p:spTree>
    <p:extLst>
      <p:ext uri="{BB962C8B-B14F-4D97-AF65-F5344CB8AC3E}">
        <p14:creationId xmlns:p14="http://schemas.microsoft.com/office/powerpoint/2010/main" val="18526498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886" y="954107"/>
            <a:ext cx="8839200" cy="1143000"/>
          </a:xfrm>
        </p:spPr>
        <p:txBody>
          <a:bodyPr/>
          <a:lstStyle/>
          <a:p>
            <a:r>
              <a:rPr lang="en-US" sz="3600" b="0" dirty="0" smtClean="0">
                <a:solidFill>
                  <a:schemeClr val="tx1">
                    <a:lumMod val="50000"/>
                  </a:schemeClr>
                </a:solidFill>
                <a:latin typeface="+mn-lt"/>
              </a:rPr>
              <a:t>What do we mean by function?</a:t>
            </a:r>
            <a:endParaRPr lang="en-US" sz="3600" b="0" dirty="0">
              <a:solidFill>
                <a:schemeClr val="tx1">
                  <a:lumMod val="50000"/>
                </a:schemeClr>
              </a:solidFill>
              <a:latin typeface="+mn-lt"/>
            </a:endParaRPr>
          </a:p>
        </p:txBody>
      </p:sp>
      <p:sp>
        <p:nvSpPr>
          <p:cNvPr id="3" name="Content Placeholder 2"/>
          <p:cNvSpPr>
            <a:spLocks noGrp="1"/>
          </p:cNvSpPr>
          <p:nvPr>
            <p:ph idx="1"/>
          </p:nvPr>
        </p:nvSpPr>
        <p:spPr>
          <a:xfrm>
            <a:off x="137886" y="1879209"/>
            <a:ext cx="8839200" cy="4724400"/>
          </a:xfrm>
        </p:spPr>
        <p:txBody>
          <a:bodyPr/>
          <a:lstStyle/>
          <a:p>
            <a:r>
              <a:rPr lang="en-US" dirty="0" smtClean="0">
                <a:solidFill>
                  <a:schemeClr val="tx1">
                    <a:lumMod val="50000"/>
                  </a:schemeClr>
                </a:solidFill>
                <a:latin typeface="+mn-lt"/>
              </a:rPr>
              <a:t>General categories</a:t>
            </a:r>
          </a:p>
          <a:p>
            <a:pPr lvl="1"/>
            <a:r>
              <a:rPr lang="en-US" dirty="0" smtClean="0">
                <a:solidFill>
                  <a:schemeClr val="tx1">
                    <a:lumMod val="50000"/>
                  </a:schemeClr>
                </a:solidFill>
                <a:latin typeface="+mn-lt"/>
              </a:rPr>
              <a:t>Photosynthesis</a:t>
            </a:r>
          </a:p>
          <a:p>
            <a:pPr lvl="1"/>
            <a:r>
              <a:rPr lang="en-US" dirty="0" smtClean="0">
                <a:solidFill>
                  <a:schemeClr val="tx1">
                    <a:lumMod val="50000"/>
                  </a:schemeClr>
                </a:solidFill>
                <a:latin typeface="+mn-lt"/>
              </a:rPr>
              <a:t>Nitrogen metabolism</a:t>
            </a:r>
          </a:p>
          <a:p>
            <a:pPr lvl="1"/>
            <a:r>
              <a:rPr lang="en-US" dirty="0" smtClean="0">
                <a:solidFill>
                  <a:schemeClr val="tx1">
                    <a:lumMod val="50000"/>
                  </a:schemeClr>
                </a:solidFill>
                <a:latin typeface="+mn-lt"/>
              </a:rPr>
              <a:t>Glycolysis</a:t>
            </a:r>
            <a:br>
              <a:rPr lang="en-US" dirty="0" smtClean="0">
                <a:solidFill>
                  <a:schemeClr val="tx1">
                    <a:lumMod val="50000"/>
                  </a:schemeClr>
                </a:solidFill>
                <a:latin typeface="+mn-lt"/>
              </a:rPr>
            </a:br>
            <a:endParaRPr lang="en-US" dirty="0" smtClean="0">
              <a:solidFill>
                <a:schemeClr val="tx1">
                  <a:lumMod val="50000"/>
                </a:schemeClr>
              </a:solidFill>
              <a:latin typeface="+mn-lt"/>
            </a:endParaRPr>
          </a:p>
          <a:p>
            <a:r>
              <a:rPr lang="en-US" dirty="0" smtClean="0">
                <a:solidFill>
                  <a:schemeClr val="tx1">
                    <a:lumMod val="50000"/>
                  </a:schemeClr>
                </a:solidFill>
                <a:latin typeface="+mn-lt"/>
              </a:rPr>
              <a:t>Specific groups of </a:t>
            </a:r>
            <a:r>
              <a:rPr lang="en-US" dirty="0" err="1" smtClean="0">
                <a:solidFill>
                  <a:schemeClr val="tx1">
                    <a:lumMod val="50000"/>
                  </a:schemeClr>
                </a:solidFill>
                <a:latin typeface="+mn-lt"/>
              </a:rPr>
              <a:t>orthologs</a:t>
            </a:r>
            <a:endParaRPr lang="en-US" dirty="0" smtClean="0">
              <a:solidFill>
                <a:schemeClr val="tx1">
                  <a:lumMod val="50000"/>
                </a:schemeClr>
              </a:solidFill>
              <a:latin typeface="+mn-lt"/>
            </a:endParaRPr>
          </a:p>
          <a:p>
            <a:pPr lvl="1"/>
            <a:r>
              <a:rPr lang="en-US" dirty="0" smtClean="0">
                <a:solidFill>
                  <a:schemeClr val="tx1">
                    <a:lumMod val="50000"/>
                  </a:schemeClr>
                </a:solidFill>
                <a:latin typeface="+mn-lt"/>
              </a:rPr>
              <a:t>EC: 1.1.1.1 (</a:t>
            </a:r>
            <a:r>
              <a:rPr lang="en-US" dirty="0" err="1" smtClean="0">
                <a:solidFill>
                  <a:schemeClr val="tx1">
                    <a:lumMod val="50000"/>
                  </a:schemeClr>
                </a:solidFill>
                <a:latin typeface="+mn-lt"/>
              </a:rPr>
              <a:t>alchohol</a:t>
            </a:r>
            <a:r>
              <a:rPr lang="en-US" dirty="0" smtClean="0">
                <a:solidFill>
                  <a:schemeClr val="tx1">
                    <a:lumMod val="50000"/>
                  </a:schemeClr>
                </a:solidFill>
                <a:latin typeface="+mn-lt"/>
              </a:rPr>
              <a:t> dehydrogenase)</a:t>
            </a:r>
          </a:p>
          <a:p>
            <a:pPr lvl="1"/>
            <a:r>
              <a:rPr lang="en-US" dirty="0" smtClean="0">
                <a:solidFill>
                  <a:schemeClr val="tx1">
                    <a:lumMod val="50000"/>
                  </a:schemeClr>
                </a:solidFill>
                <a:latin typeface="+mn-lt"/>
              </a:rPr>
              <a:t>K00929 (butyrate kinase)</a:t>
            </a:r>
            <a:endParaRPr lang="en-US" dirty="0">
              <a:solidFill>
                <a:schemeClr val="tx1">
                  <a:lumMod val="50000"/>
                </a:schemeClr>
              </a:solidFill>
              <a:latin typeface="+mn-lt"/>
            </a:endParaRPr>
          </a:p>
        </p:txBody>
      </p:sp>
      <p:sp>
        <p:nvSpPr>
          <p:cNvPr id="5" name="TextBox 4"/>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Function</a:t>
            </a:r>
          </a:p>
          <a:p>
            <a:pPr algn="ctr"/>
            <a:r>
              <a:rPr lang="en-US" sz="2400" dirty="0" smtClean="0">
                <a:solidFill>
                  <a:schemeClr val="bg1"/>
                </a:solidFill>
                <a:latin typeface="+mj-lt"/>
              </a:rPr>
              <a:t>What are they doing?</a:t>
            </a:r>
          </a:p>
        </p:txBody>
      </p:sp>
    </p:spTree>
    <p:extLst>
      <p:ext uri="{BB962C8B-B14F-4D97-AF65-F5344CB8AC3E}">
        <p14:creationId xmlns:p14="http://schemas.microsoft.com/office/powerpoint/2010/main" val="6749492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solidFill>
                  <a:schemeClr val="tx1">
                    <a:lumMod val="50000"/>
                  </a:schemeClr>
                </a:solidFill>
                <a:latin typeface="+mn-lt"/>
              </a:rPr>
              <a:t>KEGG </a:t>
            </a:r>
            <a:r>
              <a:rPr lang="en-US" sz="2400" dirty="0" err="1" smtClean="0">
                <a:solidFill>
                  <a:schemeClr val="tx1">
                    <a:lumMod val="50000"/>
                  </a:schemeClr>
                </a:solidFill>
                <a:latin typeface="+mn-lt"/>
              </a:rPr>
              <a:t>Orthologs</a:t>
            </a:r>
            <a:r>
              <a:rPr lang="en-US" sz="2400" dirty="0" smtClean="0">
                <a:solidFill>
                  <a:schemeClr val="tx1">
                    <a:lumMod val="50000"/>
                  </a:schemeClr>
                </a:solidFill>
                <a:latin typeface="+mn-lt"/>
              </a:rPr>
              <a:t> (KOs</a:t>
            </a:r>
            <a:r>
              <a:rPr lang="en-US" sz="2400" dirty="0">
                <a:solidFill>
                  <a:schemeClr val="tx1">
                    <a:lumMod val="50000"/>
                  </a:schemeClr>
                </a:solidFill>
                <a:latin typeface="+mn-lt"/>
              </a:rPr>
              <a:t>) http://</a:t>
            </a:r>
            <a:r>
              <a:rPr lang="en-US" sz="2400" dirty="0" err="1">
                <a:solidFill>
                  <a:schemeClr val="tx1">
                    <a:lumMod val="50000"/>
                  </a:schemeClr>
                </a:solidFill>
                <a:latin typeface="+mn-lt"/>
              </a:rPr>
              <a:t>www.genome.jp</a:t>
            </a:r>
            <a:r>
              <a:rPr lang="en-US" sz="2400" dirty="0">
                <a:solidFill>
                  <a:schemeClr val="tx1">
                    <a:lumMod val="50000"/>
                  </a:schemeClr>
                </a:solidFill>
                <a:latin typeface="+mn-lt"/>
              </a:rPr>
              <a:t>/</a:t>
            </a:r>
            <a:r>
              <a:rPr lang="en-US" sz="2400" dirty="0" err="1">
                <a:solidFill>
                  <a:schemeClr val="tx1">
                    <a:lumMod val="50000"/>
                  </a:schemeClr>
                </a:solidFill>
                <a:latin typeface="+mn-lt"/>
              </a:rPr>
              <a:t>kegg</a:t>
            </a:r>
            <a:r>
              <a:rPr lang="en-US" sz="2400" dirty="0">
                <a:solidFill>
                  <a:schemeClr val="tx1">
                    <a:lumMod val="50000"/>
                  </a:schemeClr>
                </a:solidFill>
                <a:latin typeface="+mn-lt"/>
              </a:rPr>
              <a:t>/</a:t>
            </a:r>
            <a:r>
              <a:rPr lang="en-US" sz="2400" dirty="0" err="1">
                <a:solidFill>
                  <a:schemeClr val="tx1">
                    <a:lumMod val="50000"/>
                  </a:schemeClr>
                </a:solidFill>
                <a:latin typeface="+mn-lt"/>
              </a:rPr>
              <a:t>ko.html</a:t>
            </a:r>
            <a:endParaRPr lang="en-US" sz="2400" dirty="0" smtClean="0">
              <a:solidFill>
                <a:schemeClr val="tx1">
                  <a:lumMod val="50000"/>
                </a:schemeClr>
              </a:solidFill>
              <a:latin typeface="+mn-lt"/>
            </a:endParaRPr>
          </a:p>
          <a:p>
            <a:pPr lvl="1"/>
            <a:r>
              <a:rPr lang="en-US" sz="2000" dirty="0" smtClean="0">
                <a:solidFill>
                  <a:schemeClr val="tx1">
                    <a:lumMod val="50000"/>
                  </a:schemeClr>
                </a:solidFill>
                <a:latin typeface="+mn-lt"/>
              </a:rPr>
              <a:t>Most specific. Thought to be homologs and doing the same exact “function”</a:t>
            </a:r>
          </a:p>
          <a:p>
            <a:pPr lvl="1"/>
            <a:r>
              <a:rPr lang="en-US" sz="2000" dirty="0" smtClean="0">
                <a:solidFill>
                  <a:schemeClr val="tx1">
                    <a:lumMod val="50000"/>
                  </a:schemeClr>
                </a:solidFill>
                <a:latin typeface="+mn-lt"/>
              </a:rPr>
              <a:t>~12,000 KOs in the database</a:t>
            </a:r>
          </a:p>
          <a:p>
            <a:pPr lvl="1"/>
            <a:r>
              <a:rPr lang="en-US" sz="2000" dirty="0" smtClean="0">
                <a:solidFill>
                  <a:schemeClr val="tx1">
                    <a:lumMod val="50000"/>
                  </a:schemeClr>
                </a:solidFill>
                <a:latin typeface="+mn-lt"/>
              </a:rPr>
              <a:t>These can be linked into KEGG Modules and KEGG Pathways, </a:t>
            </a:r>
          </a:p>
          <a:p>
            <a:pPr lvl="1"/>
            <a:r>
              <a:rPr lang="en-US" sz="2000" dirty="0" smtClean="0">
                <a:solidFill>
                  <a:schemeClr val="tx1">
                    <a:lumMod val="50000"/>
                  </a:schemeClr>
                </a:solidFill>
                <a:latin typeface="+mn-lt"/>
              </a:rPr>
              <a:t>Identifiers: K01803, K00231, etc.</a:t>
            </a:r>
          </a:p>
          <a:p>
            <a:pPr lvl="1"/>
            <a:endParaRPr lang="en-US" sz="2000" dirty="0" smtClean="0"/>
          </a:p>
          <a:p>
            <a:pPr marL="457200" lvl="1" indent="0">
              <a:buNone/>
            </a:pPr>
            <a:endParaRPr lang="en-US" sz="2000" dirty="0" smtClean="0"/>
          </a:p>
        </p:txBody>
      </p:sp>
      <p:pic>
        <p:nvPicPr>
          <p:cNvPr id="4" name="Picture 3" descr="Screen Shot 2015-06-16 at 12.37.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27984" y="3645024"/>
            <a:ext cx="4590044" cy="2664296"/>
          </a:xfrm>
          <a:prstGeom prst="rect">
            <a:avLst/>
          </a:prstGeom>
        </p:spPr>
      </p:pic>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KEGG for </a:t>
            </a:r>
            <a:r>
              <a:rPr lang="en-US" sz="3200" smtClean="0">
                <a:solidFill>
                  <a:schemeClr val="bg1"/>
                </a:solidFill>
                <a:latin typeface="+mj-lt"/>
              </a:rPr>
              <a:t>functional annotation</a:t>
            </a:r>
            <a:endParaRPr lang="en-US" sz="2400" dirty="0" smtClean="0">
              <a:solidFill>
                <a:schemeClr val="bg1"/>
              </a:solidFill>
              <a:latin typeface="+mj-lt"/>
            </a:endParaRPr>
          </a:p>
        </p:txBody>
      </p:sp>
    </p:spTree>
    <p:extLst>
      <p:ext uri="{BB962C8B-B14F-4D97-AF65-F5344CB8AC3E}">
        <p14:creationId xmlns:p14="http://schemas.microsoft.com/office/powerpoint/2010/main" val="20085651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5355704" cy="4724400"/>
          </a:xfrm>
        </p:spPr>
        <p:txBody>
          <a:bodyPr/>
          <a:lstStyle/>
          <a:p>
            <a:r>
              <a:rPr lang="en-US" sz="2400" dirty="0" smtClean="0">
                <a:solidFill>
                  <a:schemeClr val="tx1">
                    <a:lumMod val="50000"/>
                  </a:schemeClr>
                </a:solidFill>
                <a:latin typeface="+mn-lt"/>
              </a:rPr>
              <a:t>KEGG Pathways</a:t>
            </a:r>
          </a:p>
          <a:p>
            <a:pPr lvl="1"/>
            <a:r>
              <a:rPr lang="en-US" sz="2000" dirty="0" smtClean="0">
                <a:solidFill>
                  <a:schemeClr val="tx1">
                    <a:lumMod val="50000"/>
                  </a:schemeClr>
                </a:solidFill>
                <a:latin typeface="+mn-lt"/>
              </a:rPr>
              <a:t>Groups KOs into large pathways (~230)</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Each pathway has a graphical map</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Individual KOs or Modules can be highlighted within these maps</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Pathways can be collapsed into very general functional terms (e.g. Amino Acid Metabolism, Carbohydrate Metabolism, etc</a:t>
            </a:r>
            <a:r>
              <a:rPr lang="en-US" sz="2000" dirty="0">
                <a:solidFill>
                  <a:schemeClr val="tx1">
                    <a:lumMod val="50000"/>
                  </a:schemeClr>
                </a:solidFill>
                <a:latin typeface="+mn-lt"/>
              </a:rPr>
              <a:t>.</a:t>
            </a:r>
            <a:r>
              <a:rPr lang="en-US" sz="2000" dirty="0" smtClean="0">
                <a:solidFill>
                  <a:schemeClr val="tx1">
                    <a:lumMod val="50000"/>
                  </a:schemeClr>
                </a:solidFill>
                <a:latin typeface="+mn-lt"/>
              </a:rPr>
              <a: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4376" y="1412776"/>
            <a:ext cx="3569601" cy="5085185"/>
          </a:xfrm>
          <a:prstGeom prst="rect">
            <a:avLst/>
          </a:prstGeom>
        </p:spPr>
      </p:pic>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KEGG for </a:t>
            </a:r>
            <a:r>
              <a:rPr lang="en-US" sz="3200" smtClean="0">
                <a:solidFill>
                  <a:schemeClr val="bg1"/>
                </a:solidFill>
                <a:latin typeface="+mj-lt"/>
              </a:rPr>
              <a:t>functional annotation</a:t>
            </a:r>
            <a:endParaRPr lang="en-US" sz="2400" dirty="0" smtClean="0">
              <a:solidFill>
                <a:schemeClr val="bg1"/>
              </a:solidFill>
              <a:latin typeface="+mj-lt"/>
            </a:endParaRPr>
          </a:p>
        </p:txBody>
      </p:sp>
    </p:spTree>
    <p:extLst>
      <p:ext uri="{BB962C8B-B14F-4D97-AF65-F5344CB8AC3E}">
        <p14:creationId xmlns:p14="http://schemas.microsoft.com/office/powerpoint/2010/main" val="17860619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886" y="1072400"/>
            <a:ext cx="8839200" cy="4724400"/>
          </a:xfrm>
        </p:spPr>
        <p:txBody>
          <a:bodyPr>
            <a:normAutofit fontScale="92500" lnSpcReduction="20000"/>
          </a:bodyPr>
          <a:lstStyle/>
          <a:p>
            <a:r>
              <a:rPr lang="en-US" sz="2000" dirty="0" smtClean="0">
                <a:solidFill>
                  <a:schemeClr val="tx1">
                    <a:lumMod val="50000"/>
                  </a:schemeClr>
                </a:solidFill>
                <a:latin typeface="+mn-lt"/>
              </a:rPr>
              <a:t>Web-based</a:t>
            </a:r>
          </a:p>
          <a:p>
            <a:pPr lvl="1"/>
            <a:r>
              <a:rPr lang="en-US" sz="2000" dirty="0" smtClean="0">
                <a:solidFill>
                  <a:schemeClr val="tx1">
                    <a:lumMod val="50000"/>
                  </a:schemeClr>
                </a:solidFill>
                <a:latin typeface="+mn-lt"/>
              </a:rPr>
              <a:t>EBI </a:t>
            </a:r>
            <a:r>
              <a:rPr lang="en-US" sz="2000" dirty="0">
                <a:solidFill>
                  <a:schemeClr val="tx1">
                    <a:lumMod val="50000"/>
                  </a:schemeClr>
                </a:solidFill>
                <a:latin typeface="+mn-lt"/>
              </a:rPr>
              <a:t>Metagenomics </a:t>
            </a:r>
            <a:r>
              <a:rPr lang="en-US" sz="2000" dirty="0" smtClean="0">
                <a:solidFill>
                  <a:schemeClr val="tx1">
                    <a:lumMod val="50000"/>
                  </a:schemeClr>
                </a:solidFill>
                <a:latin typeface="+mn-lt"/>
              </a:rPr>
              <a:t>Server</a:t>
            </a:r>
          </a:p>
          <a:p>
            <a:pPr lvl="1"/>
            <a:r>
              <a:rPr lang="en-US" sz="2000" dirty="0" smtClean="0">
                <a:solidFill>
                  <a:schemeClr val="tx1">
                    <a:lumMod val="50000"/>
                  </a:schemeClr>
                </a:solidFill>
                <a:latin typeface="+mn-lt"/>
              </a:rPr>
              <a:t>MG-RAST</a:t>
            </a:r>
          </a:p>
          <a:p>
            <a:pPr lvl="1"/>
            <a:r>
              <a:rPr lang="en-US" sz="2000" dirty="0" smtClean="0">
                <a:solidFill>
                  <a:schemeClr val="tx1">
                    <a:lumMod val="50000"/>
                  </a:schemeClr>
                </a:solidFill>
                <a:latin typeface="+mn-lt"/>
              </a:rPr>
              <a:t>IMG/M</a:t>
            </a:r>
          </a:p>
          <a:p>
            <a:pPr lvl="1"/>
            <a:r>
              <a:rPr lang="en-US" sz="2000" dirty="0" smtClean="0">
                <a:solidFill>
                  <a:schemeClr val="tx1">
                    <a:lumMod val="50000"/>
                  </a:schemeClr>
                </a:solidFill>
                <a:latin typeface="+mn-lt"/>
              </a:rPr>
              <a:t>Koala </a:t>
            </a:r>
          </a:p>
          <a:p>
            <a:r>
              <a:rPr lang="en-US" sz="2000" dirty="0" smtClean="0">
                <a:solidFill>
                  <a:schemeClr val="tx1">
                    <a:lumMod val="50000"/>
                  </a:schemeClr>
                </a:solidFill>
                <a:latin typeface="+mn-lt"/>
              </a:rPr>
              <a:t>GUI-Based</a:t>
            </a:r>
          </a:p>
          <a:p>
            <a:pPr lvl="1"/>
            <a:r>
              <a:rPr lang="en-US" sz="2000" dirty="0" smtClean="0">
                <a:solidFill>
                  <a:schemeClr val="tx1">
                    <a:lumMod val="50000"/>
                  </a:schemeClr>
                </a:solidFill>
                <a:latin typeface="+mn-lt"/>
              </a:rPr>
              <a:t>MEGAN</a:t>
            </a:r>
          </a:p>
          <a:p>
            <a:pPr lvl="2"/>
            <a:r>
              <a:rPr lang="en-US" sz="2000" dirty="0" smtClean="0">
                <a:solidFill>
                  <a:schemeClr val="tx1">
                    <a:lumMod val="50000"/>
                  </a:schemeClr>
                </a:solidFill>
                <a:latin typeface="+mn-lt"/>
              </a:rPr>
              <a:t>Allows connection between taxonomy and function</a:t>
            </a:r>
          </a:p>
          <a:p>
            <a:pPr lvl="1"/>
            <a:r>
              <a:rPr lang="en-US" sz="2000" dirty="0" err="1" smtClean="0">
                <a:solidFill>
                  <a:schemeClr val="tx1">
                    <a:lumMod val="50000"/>
                  </a:schemeClr>
                </a:solidFill>
                <a:latin typeface="+mn-lt"/>
              </a:rPr>
              <a:t>ClovR</a:t>
            </a:r>
            <a:r>
              <a:rPr lang="en-US" sz="2000" dirty="0" smtClean="0">
                <a:solidFill>
                  <a:schemeClr val="tx1">
                    <a:lumMod val="50000"/>
                  </a:schemeClr>
                </a:solidFill>
                <a:latin typeface="+mn-lt"/>
              </a:rPr>
              <a:t> </a:t>
            </a:r>
          </a:p>
          <a:p>
            <a:pPr lvl="2"/>
            <a:r>
              <a:rPr lang="en-US" sz="2000" dirty="0" smtClean="0">
                <a:solidFill>
                  <a:schemeClr val="tx1">
                    <a:lumMod val="50000"/>
                  </a:schemeClr>
                </a:solidFill>
                <a:latin typeface="+mn-lt"/>
              </a:rPr>
              <a:t>Virtual Machine based - microbial</a:t>
            </a:r>
          </a:p>
          <a:p>
            <a:r>
              <a:rPr lang="en-US" sz="2000" dirty="0" smtClean="0">
                <a:solidFill>
                  <a:schemeClr val="tx1">
                    <a:lumMod val="50000"/>
                  </a:schemeClr>
                </a:solidFill>
                <a:latin typeface="+mn-lt"/>
              </a:rPr>
              <a:t>Local-based</a:t>
            </a:r>
          </a:p>
          <a:p>
            <a:pPr lvl="1"/>
            <a:r>
              <a:rPr lang="en-US" sz="2200" dirty="0" err="1" smtClean="0">
                <a:solidFill>
                  <a:schemeClr val="tx1">
                    <a:lumMod val="50000"/>
                  </a:schemeClr>
                </a:solidFill>
                <a:latin typeface="+mn-lt"/>
              </a:rPr>
              <a:t>Prokka</a:t>
            </a:r>
            <a:endParaRPr lang="en-US" sz="2200" dirty="0" smtClean="0">
              <a:solidFill>
                <a:schemeClr val="tx1">
                  <a:lumMod val="50000"/>
                </a:schemeClr>
              </a:solidFill>
              <a:latin typeface="+mn-lt"/>
            </a:endParaRPr>
          </a:p>
          <a:p>
            <a:pPr lvl="1"/>
            <a:r>
              <a:rPr lang="en-US" sz="2000" dirty="0" err="1" smtClean="0">
                <a:solidFill>
                  <a:schemeClr val="tx1">
                    <a:lumMod val="50000"/>
                  </a:schemeClr>
                </a:solidFill>
                <a:latin typeface="+mn-lt"/>
              </a:rPr>
              <a:t>MetAMOS</a:t>
            </a:r>
            <a:endParaRPr lang="en-US" sz="2000" dirty="0">
              <a:solidFill>
                <a:schemeClr val="tx1">
                  <a:lumMod val="50000"/>
                </a:schemeClr>
              </a:solidFill>
              <a:latin typeface="+mn-lt"/>
            </a:endParaRPr>
          </a:p>
          <a:p>
            <a:pPr lvl="2"/>
            <a:r>
              <a:rPr lang="en-US" sz="2000" dirty="0" smtClean="0">
                <a:solidFill>
                  <a:schemeClr val="tx1">
                    <a:lumMod val="50000"/>
                  </a:schemeClr>
                </a:solidFill>
                <a:latin typeface="+mn-lt"/>
              </a:rPr>
              <a:t>Built in assembly, highly customizable, </a:t>
            </a:r>
          </a:p>
          <a:p>
            <a:pPr lvl="1"/>
            <a:r>
              <a:rPr lang="en-US" sz="2000" dirty="0" smtClean="0">
                <a:solidFill>
                  <a:schemeClr val="tx1">
                    <a:lumMod val="50000"/>
                  </a:schemeClr>
                </a:solidFill>
                <a:latin typeface="+mn-lt"/>
              </a:rPr>
              <a:t>DIY</a:t>
            </a:r>
          </a:p>
          <a:p>
            <a:pPr lvl="2"/>
            <a:r>
              <a:rPr lang="en-US" sz="2000" dirty="0" smtClean="0">
                <a:solidFill>
                  <a:schemeClr val="tx1">
                    <a:lumMod val="50000"/>
                  </a:schemeClr>
                </a:solidFill>
                <a:latin typeface="+mn-lt"/>
              </a:rPr>
              <a:t>Set up your own in-house custom computational pipeline</a:t>
            </a:r>
          </a:p>
          <a:p>
            <a:endParaRPr lang="en-US" sz="2000" dirty="0"/>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Annotation tools</a:t>
            </a:r>
            <a:endParaRPr lang="en-US" sz="2400" dirty="0" smtClean="0">
              <a:solidFill>
                <a:schemeClr val="bg1"/>
              </a:solidFill>
              <a:latin typeface="+mj-lt"/>
            </a:endParaRPr>
          </a:p>
        </p:txBody>
      </p:sp>
    </p:spTree>
    <p:extLst>
      <p:ext uri="{BB962C8B-B14F-4D97-AF65-F5344CB8AC3E}">
        <p14:creationId xmlns:p14="http://schemas.microsoft.com/office/powerpoint/2010/main" val="1908873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FUNGI, BACTERIA, PROTISTS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fungi.ensembl.org</a:t>
            </a:r>
            <a:r>
              <a:rPr lang="en-US" sz="2400" dirty="0" smtClean="0">
                <a:solidFill>
                  <a:schemeClr val="bg1"/>
                </a:solidFill>
                <a:latin typeface="+mj-lt"/>
              </a:rPr>
              <a:t>, </a:t>
            </a:r>
            <a:r>
              <a:rPr lang="en-US" sz="2400" dirty="0" err="1" smtClean="0">
                <a:solidFill>
                  <a:schemeClr val="bg1"/>
                </a:solidFill>
                <a:latin typeface="+mj-lt"/>
              </a:rPr>
              <a:t>bacteria.ensembl.org</a:t>
            </a:r>
            <a:r>
              <a:rPr lang="en-US" sz="2400" dirty="0" smtClean="0">
                <a:solidFill>
                  <a:schemeClr val="bg1"/>
                </a:solidFill>
                <a:latin typeface="+mj-lt"/>
              </a:rPr>
              <a:t>, </a:t>
            </a:r>
            <a:r>
              <a:rPr lang="en-US" sz="2400" dirty="0" err="1" smtClean="0">
                <a:solidFill>
                  <a:schemeClr val="bg1"/>
                </a:solidFill>
                <a:latin typeface="+mj-lt"/>
              </a:rPr>
              <a:t>protists.ensembl.org</a:t>
            </a:r>
            <a:endParaRPr lang="en-US" sz="2400" dirty="0" smtClean="0">
              <a:solidFill>
                <a:schemeClr val="bg1"/>
              </a:solidFill>
              <a:latin typeface="+mj-lt"/>
            </a:endParaRPr>
          </a:p>
        </p:txBody>
      </p:sp>
      <p:sp>
        <p:nvSpPr>
          <p:cNvPr id="4" name="TextBox 3"/>
          <p:cNvSpPr txBox="1"/>
          <p:nvPr/>
        </p:nvSpPr>
        <p:spPr>
          <a:xfrm>
            <a:off x="986971" y="1335314"/>
            <a:ext cx="6850743" cy="5324535"/>
          </a:xfrm>
          <a:prstGeom prst="rect">
            <a:avLst/>
          </a:prstGeom>
          <a:noFill/>
        </p:spPr>
        <p:txBody>
          <a:bodyPr wrap="square" rtlCol="0">
            <a:spAutoFit/>
          </a:bodyPr>
          <a:lstStyle/>
          <a:p>
            <a:r>
              <a:rPr lang="en-US" sz="2000" i="1" dirty="0" smtClean="0">
                <a:solidFill>
                  <a:schemeClr val="tx1">
                    <a:lumMod val="50000"/>
                  </a:schemeClr>
                </a:solidFill>
              </a:rPr>
              <a:t>Gene</a:t>
            </a:r>
          </a:p>
          <a:p>
            <a:r>
              <a:rPr lang="en-US" sz="2000" dirty="0">
                <a:solidFill>
                  <a:schemeClr val="tx1">
                    <a:lumMod val="50000"/>
                  </a:schemeClr>
                </a:solidFill>
              </a:rPr>
              <a:t>	</a:t>
            </a:r>
            <a:r>
              <a:rPr lang="en-US" sz="2000" strike="sngStrike" dirty="0">
                <a:solidFill>
                  <a:schemeClr val="tx1">
                    <a:lumMod val="50000"/>
                  </a:schemeClr>
                </a:solidFill>
              </a:rPr>
              <a:t>t</a:t>
            </a:r>
            <a:r>
              <a:rPr lang="en-US" sz="2000" strike="sngStrike" dirty="0" smtClean="0">
                <a:solidFill>
                  <a:schemeClr val="tx1">
                    <a:lumMod val="50000"/>
                  </a:schemeClr>
                </a:solidFill>
              </a:rPr>
              <a:t>rees – gene families, across plant kingdom, wider!</a:t>
            </a:r>
          </a:p>
          <a:p>
            <a:r>
              <a:rPr lang="en-US" sz="2000" dirty="0" smtClean="0">
                <a:solidFill>
                  <a:schemeClr val="tx1">
                    <a:lumMod val="50000"/>
                  </a:schemeClr>
                </a:solidFill>
              </a:rPr>
              <a:t>	secondary structure</a:t>
            </a:r>
          </a:p>
          <a:p>
            <a:r>
              <a:rPr lang="en-US" sz="2000" dirty="0">
                <a:solidFill>
                  <a:schemeClr val="tx1">
                    <a:lumMod val="50000"/>
                  </a:schemeClr>
                </a:solidFill>
              </a:rPr>
              <a:t>	</a:t>
            </a:r>
            <a:r>
              <a:rPr lang="en-US" sz="2000" dirty="0" err="1" smtClean="0">
                <a:solidFill>
                  <a:schemeClr val="tx1">
                    <a:lumMod val="50000"/>
                  </a:schemeClr>
                </a:solidFill>
              </a:rPr>
              <a:t>orthologs</a:t>
            </a:r>
            <a:endParaRPr lang="en-US" sz="2000" dirty="0">
              <a:solidFill>
                <a:schemeClr val="tx1">
                  <a:lumMod val="50000"/>
                </a:schemeClr>
              </a:solidFill>
            </a:endParaRPr>
          </a:p>
          <a:p>
            <a:r>
              <a:rPr lang="en-US" sz="2000" dirty="0" smtClean="0">
                <a:solidFill>
                  <a:schemeClr val="tx1">
                    <a:lumMod val="50000"/>
                  </a:schemeClr>
                </a:solidFill>
              </a:rPr>
              <a:t>	</a:t>
            </a:r>
            <a:r>
              <a:rPr lang="en-US" sz="2000" strike="sngStrike" dirty="0" smtClean="0">
                <a:solidFill>
                  <a:schemeClr val="tx1">
                    <a:lumMod val="50000"/>
                  </a:schemeClr>
                </a:solidFill>
              </a:rPr>
              <a:t>GO terms</a:t>
            </a:r>
          </a:p>
          <a:p>
            <a:r>
              <a:rPr lang="en-US" sz="2000" dirty="0">
                <a:solidFill>
                  <a:schemeClr val="tx1">
                    <a:lumMod val="50000"/>
                  </a:schemeClr>
                </a:solidFill>
              </a:rPr>
              <a:t>	</a:t>
            </a:r>
            <a:r>
              <a:rPr lang="en-US" sz="2000" strike="sngStrike" dirty="0" smtClean="0">
                <a:solidFill>
                  <a:schemeClr val="tx1">
                    <a:lumMod val="50000"/>
                  </a:schemeClr>
                </a:solidFill>
              </a:rPr>
              <a:t>PO terms</a:t>
            </a:r>
          </a:p>
          <a:p>
            <a:r>
              <a:rPr lang="en-US" sz="2000" dirty="0">
                <a:solidFill>
                  <a:schemeClr val="tx1">
                    <a:lumMod val="50000"/>
                  </a:schemeClr>
                </a:solidFill>
              </a:rPr>
              <a:t>	</a:t>
            </a:r>
            <a:r>
              <a:rPr lang="en-US" sz="2000" strike="sngStrike" dirty="0" smtClean="0">
                <a:solidFill>
                  <a:schemeClr val="tx1">
                    <a:lumMod val="50000"/>
                  </a:schemeClr>
                </a:solidFill>
              </a:rPr>
              <a:t>genomic alignments</a:t>
            </a:r>
          </a:p>
          <a:p>
            <a:r>
              <a:rPr lang="en-US" sz="2000" dirty="0">
                <a:solidFill>
                  <a:schemeClr val="tx1">
                    <a:lumMod val="50000"/>
                  </a:schemeClr>
                </a:solidFill>
              </a:rPr>
              <a:t>	</a:t>
            </a:r>
            <a:r>
              <a:rPr lang="en-US" sz="2000" strike="sngStrike" dirty="0" smtClean="0">
                <a:solidFill>
                  <a:schemeClr val="tx1">
                    <a:lumMod val="50000"/>
                  </a:schemeClr>
                </a:solidFill>
              </a:rPr>
              <a:t>gene expression (</a:t>
            </a:r>
            <a:r>
              <a:rPr lang="en-US" sz="2000" strike="sngStrike" dirty="0" err="1" smtClean="0">
                <a:solidFill>
                  <a:schemeClr val="tx1">
                    <a:lumMod val="50000"/>
                  </a:schemeClr>
                </a:solidFill>
              </a:rPr>
              <a:t>outlinks</a:t>
            </a:r>
            <a:r>
              <a:rPr lang="en-US" sz="2000" strike="sngStrike" dirty="0" smtClean="0">
                <a:solidFill>
                  <a:schemeClr val="tx1">
                    <a:lumMod val="50000"/>
                  </a:schemeClr>
                </a:solidFill>
              </a:rPr>
              <a:t>)</a:t>
            </a:r>
          </a:p>
          <a:p>
            <a:r>
              <a:rPr lang="en-US" sz="2000" dirty="0" smtClean="0">
                <a:solidFill>
                  <a:schemeClr val="tx1">
                    <a:lumMod val="50000"/>
                  </a:schemeClr>
                </a:solidFill>
              </a:rPr>
              <a:t>	variants</a:t>
            </a:r>
          </a:p>
          <a:p>
            <a:r>
              <a:rPr lang="en-US" sz="2000" i="1" dirty="0" smtClean="0">
                <a:solidFill>
                  <a:schemeClr val="tx1">
                    <a:lumMod val="50000"/>
                  </a:schemeClr>
                </a:solidFill>
              </a:rPr>
              <a:t>Transcript</a:t>
            </a:r>
          </a:p>
          <a:p>
            <a:r>
              <a:rPr lang="en-US" sz="2000" dirty="0">
                <a:solidFill>
                  <a:schemeClr val="tx1">
                    <a:lumMod val="50000"/>
                  </a:schemeClr>
                </a:solidFill>
              </a:rPr>
              <a:t>	</a:t>
            </a:r>
            <a:r>
              <a:rPr lang="en-US" sz="2000" dirty="0" smtClean="0">
                <a:solidFill>
                  <a:schemeClr val="tx1">
                    <a:lumMod val="50000"/>
                  </a:schemeClr>
                </a:solidFill>
              </a:rPr>
              <a:t>exons</a:t>
            </a:r>
          </a:p>
          <a:p>
            <a:r>
              <a:rPr lang="en-US" sz="2000" dirty="0">
                <a:solidFill>
                  <a:schemeClr val="tx1">
                    <a:lumMod val="50000"/>
                  </a:schemeClr>
                </a:solidFill>
              </a:rPr>
              <a:t>	</a:t>
            </a:r>
            <a:r>
              <a:rPr lang="en-US" sz="2000" dirty="0" smtClean="0">
                <a:solidFill>
                  <a:schemeClr val="tx1">
                    <a:lumMod val="50000"/>
                  </a:schemeClr>
                </a:solidFill>
              </a:rPr>
              <a:t>splice variants</a:t>
            </a:r>
          </a:p>
          <a:p>
            <a:r>
              <a:rPr lang="en-US" sz="2000" dirty="0">
                <a:solidFill>
                  <a:schemeClr val="tx1">
                    <a:lumMod val="50000"/>
                  </a:schemeClr>
                </a:solidFill>
              </a:rPr>
              <a:t>	</a:t>
            </a:r>
            <a:r>
              <a:rPr lang="en-US" sz="2000" dirty="0" smtClean="0">
                <a:solidFill>
                  <a:schemeClr val="tx1">
                    <a:lumMod val="50000"/>
                  </a:schemeClr>
                </a:solidFill>
              </a:rPr>
              <a:t>cDNA</a:t>
            </a:r>
          </a:p>
          <a:p>
            <a:r>
              <a:rPr lang="en-US" sz="2000" i="1" dirty="0" smtClean="0">
                <a:solidFill>
                  <a:schemeClr val="tx1">
                    <a:lumMod val="50000"/>
                  </a:schemeClr>
                </a:solidFill>
              </a:rPr>
              <a:t>Protein</a:t>
            </a:r>
          </a:p>
          <a:p>
            <a:r>
              <a:rPr lang="en-US" sz="2000" dirty="0">
                <a:solidFill>
                  <a:schemeClr val="tx1">
                    <a:lumMod val="50000"/>
                  </a:schemeClr>
                </a:solidFill>
              </a:rPr>
              <a:t>	</a:t>
            </a:r>
            <a:r>
              <a:rPr lang="en-US" sz="2000" dirty="0" smtClean="0">
                <a:solidFill>
                  <a:schemeClr val="tx1">
                    <a:lumMod val="50000"/>
                  </a:schemeClr>
                </a:solidFill>
              </a:rPr>
              <a:t>domain</a:t>
            </a:r>
          </a:p>
          <a:p>
            <a:r>
              <a:rPr lang="en-US" sz="2000" dirty="0">
                <a:solidFill>
                  <a:schemeClr val="tx1">
                    <a:lumMod val="50000"/>
                  </a:schemeClr>
                </a:solidFill>
              </a:rPr>
              <a:t>	</a:t>
            </a:r>
            <a:r>
              <a:rPr lang="en-US" sz="2000" dirty="0" smtClean="0">
                <a:solidFill>
                  <a:schemeClr val="tx1">
                    <a:lumMod val="50000"/>
                  </a:schemeClr>
                </a:solidFill>
              </a:rPr>
              <a:t>	prints, PFAM, </a:t>
            </a:r>
            <a:r>
              <a:rPr lang="en-US" sz="2000" dirty="0" err="1" smtClean="0">
                <a:solidFill>
                  <a:schemeClr val="tx1">
                    <a:lumMod val="50000"/>
                  </a:schemeClr>
                </a:solidFill>
              </a:rPr>
              <a:t>PROSite</a:t>
            </a:r>
            <a:r>
              <a:rPr lang="en-US" sz="2000" dirty="0" smtClean="0">
                <a:solidFill>
                  <a:schemeClr val="tx1">
                    <a:lumMod val="50000"/>
                  </a:schemeClr>
                </a:solidFill>
              </a:rPr>
              <a:t>, Panther, Gene3D </a:t>
            </a:r>
          </a:p>
          <a:p>
            <a:r>
              <a:rPr lang="en-US" sz="2000" dirty="0">
                <a:solidFill>
                  <a:schemeClr val="tx1">
                    <a:lumMod val="50000"/>
                  </a:schemeClr>
                </a:solidFill>
              </a:rPr>
              <a:t>	</a:t>
            </a:r>
            <a:r>
              <a:rPr lang="en-US" sz="2000" dirty="0" smtClean="0">
                <a:solidFill>
                  <a:schemeClr val="tx1">
                    <a:lumMod val="50000"/>
                  </a:schemeClr>
                </a:solidFill>
              </a:rPr>
              <a:t>variants</a:t>
            </a:r>
            <a:endParaRPr lang="en-US" sz="2000" dirty="0">
              <a:solidFill>
                <a:schemeClr val="tx1">
                  <a:lumMod val="50000"/>
                </a:schemeClr>
              </a:solidFill>
            </a:endParaRPr>
          </a:p>
        </p:txBody>
      </p:sp>
    </p:spTree>
    <p:extLst>
      <p:ext uri="{BB962C8B-B14F-4D97-AF65-F5344CB8AC3E}">
        <p14:creationId xmlns:p14="http://schemas.microsoft.com/office/powerpoint/2010/main" val="169519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3"/>
          <p:cNvSpPr txBox="1">
            <a:spLocks noChangeArrowheads="1"/>
          </p:cNvSpPr>
          <p:nvPr/>
        </p:nvSpPr>
        <p:spPr bwMode="auto">
          <a:xfrm>
            <a:off x="865188" y="6667500"/>
            <a:ext cx="18573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p>
        </p:txBody>
      </p:sp>
      <p:pic>
        <p:nvPicPr>
          <p:cNvPr id="13" name="Content Placeholder 5" descr="Figure5.jp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865188" y="3066804"/>
            <a:ext cx="2693761" cy="2713152"/>
          </a:xfrm>
        </p:spPr>
      </p:pic>
      <p:grpSp>
        <p:nvGrpSpPr>
          <p:cNvPr id="3" name="Group 2"/>
          <p:cNvGrpSpPr/>
          <p:nvPr/>
        </p:nvGrpSpPr>
        <p:grpSpPr>
          <a:xfrm>
            <a:off x="66855" y="3066804"/>
            <a:ext cx="1322059" cy="2373514"/>
            <a:chOff x="182464" y="2279622"/>
            <a:chExt cx="1322059" cy="2373514"/>
          </a:xfrm>
        </p:grpSpPr>
        <p:sp>
          <p:nvSpPr>
            <p:cNvPr id="2" name="Rectangle 1"/>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1051" y="2716136"/>
            <a:ext cx="3336607" cy="3253304"/>
          </a:xfrm>
          <a:prstGeom prst="rect">
            <a:avLst/>
          </a:prstGeom>
        </p:spPr>
      </p:pic>
      <p:sp>
        <p:nvSpPr>
          <p:cNvPr id="17" name="Rectangle 16"/>
          <p:cNvSpPr/>
          <p:nvPr/>
        </p:nvSpPr>
        <p:spPr>
          <a:xfrm>
            <a:off x="1951811" y="2392574"/>
            <a:ext cx="4457179" cy="637744"/>
          </a:xfrm>
          <a:prstGeom prst="rect">
            <a:avLst/>
          </a:prstGeom>
        </p:spPr>
        <p:txBody>
          <a:bodyPr wrap="square" lIns="82935" tIns="41468" rIns="82935" bIns="41468">
            <a:spAutoFit/>
          </a:bodyPr>
          <a:lstStyle/>
          <a:p>
            <a:pPr algn="ctr"/>
            <a:r>
              <a:rPr lang="en-US" sz="1800" dirty="0" smtClean="0">
                <a:latin typeface="Calibri" panose="020F0502020204030204" pitchFamily="34" charset="0"/>
              </a:rPr>
              <a:t>Genes involved in pathways associated with cell wall biogenesis</a:t>
            </a:r>
            <a:endParaRPr lang="en-CA" sz="1800" dirty="0">
              <a:latin typeface="Calibri" panose="020F0502020204030204" pitchFamily="34" charset="0"/>
            </a:endParaRPr>
          </a:p>
        </p:txBody>
      </p:sp>
      <p:sp>
        <p:nvSpPr>
          <p:cNvPr id="16" name="Rectangle 15"/>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0" y="17394"/>
            <a:ext cx="9144000" cy="861774"/>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for community activity</a:t>
            </a:r>
          </a:p>
          <a:p>
            <a:pPr algn="ctr"/>
            <a:r>
              <a:rPr lang="en-US" dirty="0" smtClean="0">
                <a:solidFill>
                  <a:schemeClr val="bg1"/>
                </a:solidFill>
                <a:latin typeface="+mj-lt"/>
              </a:rPr>
              <a:t>Functional Quantification</a:t>
            </a:r>
          </a:p>
        </p:txBody>
      </p:sp>
      <p:sp>
        <p:nvSpPr>
          <p:cNvPr id="5" name="TextBox 4"/>
          <p:cNvSpPr txBox="1"/>
          <p:nvPr/>
        </p:nvSpPr>
        <p:spPr>
          <a:xfrm>
            <a:off x="544599" y="1301221"/>
            <a:ext cx="8261358" cy="984885"/>
          </a:xfrm>
          <a:prstGeom prst="rect">
            <a:avLst/>
          </a:prstGeom>
          <a:noFill/>
        </p:spPr>
        <p:txBody>
          <a:bodyPr wrap="square" rtlCol="0">
            <a:spAutoFit/>
          </a:bodyPr>
          <a:lstStyle/>
          <a:p>
            <a:r>
              <a:rPr lang="en-CA" sz="2000" dirty="0">
                <a:solidFill>
                  <a:schemeClr val="tx1">
                    <a:lumMod val="50000"/>
                  </a:schemeClr>
                </a:solidFill>
              </a:rPr>
              <a:t>Use RNA-</a:t>
            </a:r>
            <a:r>
              <a:rPr lang="en-CA" sz="2000" dirty="0" err="1">
                <a:solidFill>
                  <a:schemeClr val="tx1">
                    <a:lumMod val="50000"/>
                  </a:schemeClr>
                </a:solidFill>
              </a:rPr>
              <a:t>Seq</a:t>
            </a:r>
            <a:r>
              <a:rPr lang="en-CA" sz="2000" dirty="0">
                <a:solidFill>
                  <a:schemeClr val="tx1">
                    <a:lumMod val="50000"/>
                  </a:schemeClr>
                </a:solidFill>
              </a:rPr>
              <a:t> to determine which genes and pathways are being actively expressed within a community</a:t>
            </a:r>
            <a:endParaRPr lang="en-GB" sz="2000" dirty="0">
              <a:solidFill>
                <a:schemeClr val="tx1">
                  <a:lumMod val="50000"/>
                </a:schemeClr>
              </a:solidFill>
            </a:endParaRPr>
          </a:p>
          <a:p>
            <a:endParaRPr lang="en-US" dirty="0"/>
          </a:p>
        </p:txBody>
      </p:sp>
      <p:sp>
        <p:nvSpPr>
          <p:cNvPr id="19" name="Rectangle 18"/>
          <p:cNvSpPr/>
          <p:nvPr/>
        </p:nvSpPr>
        <p:spPr>
          <a:xfrm>
            <a:off x="5536013" y="6042412"/>
            <a:ext cx="1745954" cy="822410"/>
          </a:xfrm>
          <a:prstGeom prst="rect">
            <a:avLst/>
          </a:prstGeom>
        </p:spPr>
        <p:txBody>
          <a:bodyPr wrap="square" lIns="82935" tIns="41468" rIns="82935" bIns="41468">
            <a:spAutoFit/>
          </a:bodyPr>
          <a:lstStyle/>
          <a:p>
            <a:r>
              <a:rPr lang="en-US" sz="1600" dirty="0" smtClean="0">
                <a:latin typeface="Calibri" panose="020F0502020204030204" pitchFamily="34" charset="0"/>
              </a:rPr>
              <a:t>Relative abundance and contributing taxa</a:t>
            </a:r>
            <a:endParaRPr lang="en-CA" sz="1600" dirty="0">
              <a:latin typeface="Calibri" panose="020F0502020204030204" pitchFamily="34" charset="0"/>
            </a:endParaRPr>
          </a:p>
        </p:txBody>
      </p:sp>
      <p:sp>
        <p:nvSpPr>
          <p:cNvPr id="18" name="Rectangle 17"/>
          <p:cNvSpPr/>
          <p:nvPr/>
        </p:nvSpPr>
        <p:spPr>
          <a:xfrm>
            <a:off x="1104003" y="6110551"/>
            <a:ext cx="1584175" cy="822410"/>
          </a:xfrm>
          <a:prstGeom prst="rect">
            <a:avLst/>
          </a:prstGeom>
        </p:spPr>
        <p:txBody>
          <a:bodyPr wrap="square" lIns="82935" tIns="41468" rIns="82935" bIns="41468">
            <a:spAutoFit/>
          </a:bodyPr>
          <a:lstStyle/>
          <a:p>
            <a:r>
              <a:rPr lang="en-US" sz="1600" dirty="0" smtClean="0">
                <a:latin typeface="Calibri" panose="020F0502020204030204" pitchFamily="34" charset="0"/>
              </a:rPr>
              <a:t>Relative abundance of transcripts</a:t>
            </a:r>
            <a:endParaRPr lang="en-CA" sz="1600" dirty="0">
              <a:latin typeface="Calibri" panose="020F0502020204030204" pitchFamily="34" charset="0"/>
            </a:endParaRPr>
          </a:p>
        </p:txBody>
      </p:sp>
    </p:spTree>
    <p:extLst>
      <p:ext uri="{BB962C8B-B14F-4D97-AF65-F5344CB8AC3E}">
        <p14:creationId xmlns:p14="http://schemas.microsoft.com/office/powerpoint/2010/main" val="15146322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3"/>
          <p:cNvSpPr>
            <a:spLocks noChangeShapeType="1"/>
          </p:cNvSpPr>
          <p:nvPr/>
        </p:nvSpPr>
        <p:spPr bwMode="auto">
          <a:xfrm>
            <a:off x="1618965" y="1949896"/>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9" name="Line 4"/>
          <p:cNvSpPr>
            <a:spLocks noChangeShapeType="1"/>
          </p:cNvSpPr>
          <p:nvPr/>
        </p:nvSpPr>
        <p:spPr bwMode="auto">
          <a:xfrm>
            <a:off x="1890856" y="2048880"/>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0" name="Line 5"/>
          <p:cNvSpPr>
            <a:spLocks noChangeShapeType="1"/>
          </p:cNvSpPr>
          <p:nvPr/>
        </p:nvSpPr>
        <p:spPr bwMode="auto">
          <a:xfrm>
            <a:off x="1883086" y="1783639"/>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1" name="Line 8"/>
          <p:cNvSpPr>
            <a:spLocks noChangeShapeType="1"/>
          </p:cNvSpPr>
          <p:nvPr/>
        </p:nvSpPr>
        <p:spPr bwMode="auto">
          <a:xfrm>
            <a:off x="1612936" y="1671609"/>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2" name="Line 20"/>
          <p:cNvSpPr>
            <a:spLocks noChangeShapeType="1"/>
          </p:cNvSpPr>
          <p:nvPr/>
        </p:nvSpPr>
        <p:spPr bwMode="auto">
          <a:xfrm>
            <a:off x="2733256" y="168273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3" name="Line 21"/>
          <p:cNvSpPr>
            <a:spLocks noChangeShapeType="1"/>
          </p:cNvSpPr>
          <p:nvPr/>
        </p:nvSpPr>
        <p:spPr bwMode="auto">
          <a:xfrm>
            <a:off x="1244296" y="1564636"/>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4" name="Line 22"/>
          <p:cNvSpPr>
            <a:spLocks noChangeShapeType="1"/>
          </p:cNvSpPr>
          <p:nvPr/>
        </p:nvSpPr>
        <p:spPr bwMode="auto">
          <a:xfrm>
            <a:off x="1179497" y="1728814"/>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5" name="Line 23"/>
          <p:cNvSpPr>
            <a:spLocks noChangeShapeType="1"/>
          </p:cNvSpPr>
          <p:nvPr/>
        </p:nvSpPr>
        <p:spPr bwMode="auto">
          <a:xfrm>
            <a:off x="1277417" y="1859870"/>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6" name="Line 24"/>
          <p:cNvSpPr>
            <a:spLocks noChangeShapeType="1"/>
          </p:cNvSpPr>
          <p:nvPr/>
        </p:nvSpPr>
        <p:spPr bwMode="auto">
          <a:xfrm>
            <a:off x="1212616" y="199092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7" name="Line 25"/>
          <p:cNvSpPr>
            <a:spLocks noChangeShapeType="1"/>
          </p:cNvSpPr>
          <p:nvPr/>
        </p:nvSpPr>
        <p:spPr bwMode="auto">
          <a:xfrm>
            <a:off x="2461097" y="1770577"/>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8" name="Line 26"/>
          <p:cNvSpPr>
            <a:spLocks noChangeShapeType="1"/>
          </p:cNvSpPr>
          <p:nvPr/>
        </p:nvSpPr>
        <p:spPr bwMode="auto">
          <a:xfrm>
            <a:off x="1715812" y="1549263"/>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9" name="Line 27"/>
          <p:cNvSpPr>
            <a:spLocks noChangeShapeType="1"/>
          </p:cNvSpPr>
          <p:nvPr/>
        </p:nvSpPr>
        <p:spPr bwMode="auto">
          <a:xfrm>
            <a:off x="1484777" y="180082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0" name="Line 28"/>
          <p:cNvSpPr>
            <a:spLocks noChangeShapeType="1"/>
          </p:cNvSpPr>
          <p:nvPr/>
        </p:nvSpPr>
        <p:spPr bwMode="auto">
          <a:xfrm>
            <a:off x="2263816" y="1682731"/>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1" name="Line 29"/>
          <p:cNvSpPr>
            <a:spLocks noChangeShapeType="1"/>
          </p:cNvSpPr>
          <p:nvPr/>
        </p:nvSpPr>
        <p:spPr bwMode="auto">
          <a:xfrm>
            <a:off x="2127017" y="156608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2" name="Line 30"/>
          <p:cNvSpPr>
            <a:spLocks noChangeShapeType="1"/>
          </p:cNvSpPr>
          <p:nvPr/>
        </p:nvSpPr>
        <p:spPr bwMode="auto">
          <a:xfrm flipV="1">
            <a:off x="2618056" y="1916033"/>
            <a:ext cx="299520" cy="4320"/>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3" name="Line 31"/>
          <p:cNvSpPr>
            <a:spLocks noChangeShapeType="1"/>
          </p:cNvSpPr>
          <p:nvPr/>
        </p:nvSpPr>
        <p:spPr bwMode="auto">
          <a:xfrm>
            <a:off x="2160136" y="1859870"/>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4" name="Line 32"/>
          <p:cNvSpPr>
            <a:spLocks noChangeShapeType="1"/>
          </p:cNvSpPr>
          <p:nvPr/>
        </p:nvSpPr>
        <p:spPr bwMode="auto">
          <a:xfrm>
            <a:off x="2255176" y="1976520"/>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5" name="Line 33"/>
          <p:cNvSpPr>
            <a:spLocks noChangeShapeType="1"/>
          </p:cNvSpPr>
          <p:nvPr/>
        </p:nvSpPr>
        <p:spPr bwMode="auto">
          <a:xfrm>
            <a:off x="2946376" y="2035565"/>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6" name="Line 34"/>
          <p:cNvSpPr>
            <a:spLocks noChangeShapeType="1"/>
          </p:cNvSpPr>
          <p:nvPr/>
        </p:nvSpPr>
        <p:spPr bwMode="auto">
          <a:xfrm>
            <a:off x="2975176" y="156608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7" name="Line 35"/>
          <p:cNvSpPr>
            <a:spLocks noChangeShapeType="1"/>
          </p:cNvSpPr>
          <p:nvPr/>
        </p:nvSpPr>
        <p:spPr bwMode="auto">
          <a:xfrm>
            <a:off x="3008297" y="1861307"/>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grpSp>
        <p:nvGrpSpPr>
          <p:cNvPr id="28" name="Group 53"/>
          <p:cNvGrpSpPr/>
          <p:nvPr/>
        </p:nvGrpSpPr>
        <p:grpSpPr>
          <a:xfrm>
            <a:off x="4505933" y="1693247"/>
            <a:ext cx="1540097" cy="172082"/>
            <a:chOff x="4291493" y="4022634"/>
            <a:chExt cx="1697850" cy="189688"/>
          </a:xfrm>
        </p:grpSpPr>
        <p:sp>
          <p:nvSpPr>
            <p:cNvPr id="29" name="Line 3"/>
            <p:cNvSpPr>
              <a:spLocks noChangeShapeType="1"/>
            </p:cNvSpPr>
            <p:nvPr/>
          </p:nvSpPr>
          <p:spPr bwMode="auto">
            <a:xfrm>
              <a:off x="4291493" y="4096435"/>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0" name="Line 5"/>
            <p:cNvSpPr>
              <a:spLocks noChangeShapeType="1"/>
            </p:cNvSpPr>
            <p:nvPr/>
          </p:nvSpPr>
          <p:spPr bwMode="auto">
            <a:xfrm>
              <a:off x="5220623" y="4125821"/>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1" name="Line 8"/>
            <p:cNvSpPr>
              <a:spLocks noChangeShapeType="1"/>
            </p:cNvSpPr>
            <p:nvPr/>
          </p:nvSpPr>
          <p:spPr bwMode="auto">
            <a:xfrm>
              <a:off x="4944066" y="403422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2" name="Line 21"/>
            <p:cNvSpPr>
              <a:spLocks noChangeShapeType="1"/>
            </p:cNvSpPr>
            <p:nvPr/>
          </p:nvSpPr>
          <p:spPr bwMode="auto">
            <a:xfrm>
              <a:off x="4558931" y="4022634"/>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3" name="Line 22"/>
            <p:cNvSpPr>
              <a:spLocks noChangeShapeType="1"/>
            </p:cNvSpPr>
            <p:nvPr/>
          </p:nvSpPr>
          <p:spPr bwMode="auto">
            <a:xfrm>
              <a:off x="4434331" y="4182344"/>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4" name="Line 23"/>
            <p:cNvSpPr>
              <a:spLocks noChangeShapeType="1"/>
            </p:cNvSpPr>
            <p:nvPr/>
          </p:nvSpPr>
          <p:spPr bwMode="auto">
            <a:xfrm>
              <a:off x="5350356" y="4199216"/>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5" name="Line 24"/>
            <p:cNvSpPr>
              <a:spLocks noChangeShapeType="1"/>
            </p:cNvSpPr>
            <p:nvPr/>
          </p:nvSpPr>
          <p:spPr bwMode="auto">
            <a:xfrm>
              <a:off x="5682955" y="413102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6" name="Line 26"/>
            <p:cNvSpPr>
              <a:spLocks noChangeShapeType="1"/>
            </p:cNvSpPr>
            <p:nvPr/>
          </p:nvSpPr>
          <p:spPr bwMode="auto">
            <a:xfrm>
              <a:off x="4717238" y="412264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7" name="Line 27"/>
            <p:cNvSpPr>
              <a:spLocks noChangeShapeType="1"/>
            </p:cNvSpPr>
            <p:nvPr/>
          </p:nvSpPr>
          <p:spPr bwMode="auto">
            <a:xfrm>
              <a:off x="5483263" y="4038435"/>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8" name="Line 28"/>
            <p:cNvSpPr>
              <a:spLocks noChangeShapeType="1"/>
            </p:cNvSpPr>
            <p:nvPr/>
          </p:nvSpPr>
          <p:spPr bwMode="auto">
            <a:xfrm>
              <a:off x="4917337" y="4205972"/>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grpSp>
      <p:grpSp>
        <p:nvGrpSpPr>
          <p:cNvPr id="39" name="Group 54"/>
          <p:cNvGrpSpPr/>
          <p:nvPr/>
        </p:nvGrpSpPr>
        <p:grpSpPr>
          <a:xfrm>
            <a:off x="6681669" y="1676299"/>
            <a:ext cx="1498571" cy="190066"/>
            <a:chOff x="6647564" y="3461691"/>
            <a:chExt cx="1652071" cy="209513"/>
          </a:xfrm>
        </p:grpSpPr>
        <p:sp>
          <p:nvSpPr>
            <p:cNvPr id="40" name="Line 4"/>
            <p:cNvSpPr>
              <a:spLocks noChangeShapeType="1"/>
            </p:cNvSpPr>
            <p:nvPr/>
          </p:nvSpPr>
          <p:spPr bwMode="auto">
            <a:xfrm>
              <a:off x="7993247" y="3560411"/>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1" name="Line 20"/>
            <p:cNvSpPr>
              <a:spLocks noChangeShapeType="1"/>
            </p:cNvSpPr>
            <p:nvPr/>
          </p:nvSpPr>
          <p:spPr bwMode="auto">
            <a:xfrm>
              <a:off x="7327456" y="3461691"/>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2" name="Line 25"/>
            <p:cNvSpPr>
              <a:spLocks noChangeShapeType="1"/>
            </p:cNvSpPr>
            <p:nvPr/>
          </p:nvSpPr>
          <p:spPr bwMode="auto">
            <a:xfrm>
              <a:off x="6825401" y="3664854"/>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3" name="Line 29"/>
            <p:cNvSpPr>
              <a:spLocks noChangeShapeType="1"/>
            </p:cNvSpPr>
            <p:nvPr/>
          </p:nvSpPr>
          <p:spPr bwMode="auto">
            <a:xfrm>
              <a:off x="6839873" y="3471326"/>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4" name="Line 30"/>
            <p:cNvSpPr>
              <a:spLocks noChangeShapeType="1"/>
            </p:cNvSpPr>
            <p:nvPr/>
          </p:nvSpPr>
          <p:spPr bwMode="auto">
            <a:xfrm flipV="1">
              <a:off x="6647564" y="3559378"/>
              <a:ext cx="330200" cy="4762"/>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5" name="Line 31"/>
            <p:cNvSpPr>
              <a:spLocks noChangeShapeType="1"/>
            </p:cNvSpPr>
            <p:nvPr/>
          </p:nvSpPr>
          <p:spPr bwMode="auto">
            <a:xfrm>
              <a:off x="7631297" y="3656953"/>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6" name="Line 32"/>
            <p:cNvSpPr>
              <a:spLocks noChangeShapeType="1"/>
            </p:cNvSpPr>
            <p:nvPr/>
          </p:nvSpPr>
          <p:spPr bwMode="auto">
            <a:xfrm>
              <a:off x="7736070" y="3466564"/>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7" name="Line 33"/>
            <p:cNvSpPr>
              <a:spLocks noChangeShapeType="1"/>
            </p:cNvSpPr>
            <p:nvPr/>
          </p:nvSpPr>
          <p:spPr bwMode="auto">
            <a:xfrm>
              <a:off x="7190267" y="3637977"/>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8" name="Line 34"/>
            <p:cNvSpPr>
              <a:spLocks noChangeShapeType="1"/>
            </p:cNvSpPr>
            <p:nvPr/>
          </p:nvSpPr>
          <p:spPr bwMode="auto">
            <a:xfrm>
              <a:off x="7083794" y="3556386"/>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9" name="Line 35"/>
            <p:cNvSpPr>
              <a:spLocks noChangeShapeType="1"/>
            </p:cNvSpPr>
            <p:nvPr/>
          </p:nvSpPr>
          <p:spPr bwMode="auto">
            <a:xfrm>
              <a:off x="7577507" y="3541583"/>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grpSp>
      <p:cxnSp>
        <p:nvCxnSpPr>
          <p:cNvPr id="50" name="Straight Connector 49"/>
          <p:cNvCxnSpPr/>
          <p:nvPr/>
        </p:nvCxnSpPr>
        <p:spPr bwMode="auto">
          <a:xfrm>
            <a:off x="4490323" y="1555008"/>
            <a:ext cx="1552788" cy="1441"/>
          </a:xfrm>
          <a:prstGeom prst="line">
            <a:avLst/>
          </a:prstGeom>
          <a:ln>
            <a:solidFill>
              <a:srgbClr val="00B05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bwMode="auto">
          <a:xfrm>
            <a:off x="6644296" y="1548577"/>
            <a:ext cx="1552788" cy="1441"/>
          </a:xfrm>
          <a:prstGeom prst="line">
            <a:avLst/>
          </a:prstGeom>
          <a:ln>
            <a:solidFill>
              <a:srgbClr val="C000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 name="Rectangle 51"/>
          <p:cNvSpPr/>
          <p:nvPr/>
        </p:nvSpPr>
        <p:spPr>
          <a:xfrm>
            <a:off x="4877975" y="1083612"/>
            <a:ext cx="860565" cy="360650"/>
          </a:xfrm>
          <a:prstGeom prst="rect">
            <a:avLst/>
          </a:prstGeom>
        </p:spPr>
        <p:txBody>
          <a:bodyPr wrap="none" lIns="82840" tIns="41421" rIns="82840" bIns="41421">
            <a:spAutoFit/>
          </a:bodyPr>
          <a:lstStyle/>
          <a:p>
            <a:r>
              <a:rPr lang="en-US" dirty="0" smtClean="0">
                <a:latin typeface="+mj-lt"/>
              </a:rPr>
              <a:t>contig1</a:t>
            </a:r>
            <a:endParaRPr lang="en-US" dirty="0">
              <a:latin typeface="+mj-lt"/>
            </a:endParaRPr>
          </a:p>
        </p:txBody>
      </p:sp>
      <p:sp>
        <p:nvSpPr>
          <p:cNvPr id="53" name="Rectangle 52"/>
          <p:cNvSpPr/>
          <p:nvPr/>
        </p:nvSpPr>
        <p:spPr>
          <a:xfrm>
            <a:off x="7003013" y="1077181"/>
            <a:ext cx="860565" cy="360650"/>
          </a:xfrm>
          <a:prstGeom prst="rect">
            <a:avLst/>
          </a:prstGeom>
        </p:spPr>
        <p:txBody>
          <a:bodyPr wrap="none" lIns="82840" tIns="41421" rIns="82840" bIns="41421">
            <a:spAutoFit/>
          </a:bodyPr>
          <a:lstStyle/>
          <a:p>
            <a:r>
              <a:rPr lang="en-US" dirty="0" smtClean="0">
                <a:latin typeface="+mj-lt"/>
              </a:rPr>
              <a:t>contig2</a:t>
            </a:r>
            <a:endParaRPr lang="en-US" dirty="0">
              <a:latin typeface="+mj-lt"/>
            </a:endParaRPr>
          </a:p>
        </p:txBody>
      </p:sp>
      <p:sp>
        <p:nvSpPr>
          <p:cNvPr id="5" name="Right Arrow 4"/>
          <p:cNvSpPr/>
          <p:nvPr/>
        </p:nvSpPr>
        <p:spPr>
          <a:xfrm>
            <a:off x="3540655" y="1571842"/>
            <a:ext cx="720080" cy="37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98655" y="2659908"/>
            <a:ext cx="7598429" cy="2485663"/>
          </a:xfrm>
          <a:prstGeom prst="rect">
            <a:avLst/>
          </a:prstGeom>
        </p:spPr>
      </p:pic>
      <p:sp>
        <p:nvSpPr>
          <p:cNvPr id="60" name="TextBox 59"/>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Assembling to annotate</a:t>
            </a:r>
            <a:endParaRPr lang="en-US" dirty="0" smtClean="0">
              <a:solidFill>
                <a:schemeClr val="bg1"/>
              </a:solidFill>
              <a:latin typeface="+mj-lt"/>
            </a:endParaRPr>
          </a:p>
        </p:txBody>
      </p:sp>
    </p:spTree>
    <p:extLst>
      <p:ext uri="{BB962C8B-B14F-4D97-AF65-F5344CB8AC3E}">
        <p14:creationId xmlns:p14="http://schemas.microsoft.com/office/powerpoint/2010/main" val="9959748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Content Placeholder 5" descr="Figure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5641" y="2183980"/>
            <a:ext cx="3024336" cy="4100445"/>
          </a:xfrm>
          <a:prstGeom prst="rect">
            <a:avLst/>
          </a:prstGeom>
        </p:spPr>
      </p:pic>
      <p:sp>
        <p:nvSpPr>
          <p:cNvPr id="10" name="Oval 9"/>
          <p:cNvSpPr/>
          <p:nvPr/>
        </p:nvSpPr>
        <p:spPr>
          <a:xfrm>
            <a:off x="1544314" y="4707143"/>
            <a:ext cx="122413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libri" panose="020F0502020204030204" pitchFamily="34" charset="0"/>
            </a:endParaRPr>
          </a:p>
        </p:txBody>
      </p:sp>
      <p:sp>
        <p:nvSpPr>
          <p:cNvPr id="13" name="Oval 12"/>
          <p:cNvSpPr/>
          <p:nvPr/>
        </p:nvSpPr>
        <p:spPr>
          <a:xfrm rot="18591683">
            <a:off x="1805796" y="4977690"/>
            <a:ext cx="1656184" cy="1227952"/>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libri" panose="020F0502020204030204" pitchFamily="34" charset="0"/>
            </a:endParaRPr>
          </a:p>
        </p:txBody>
      </p:sp>
      <p:sp>
        <p:nvSpPr>
          <p:cNvPr id="17" name="TextBox 16"/>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Understanding results</a:t>
            </a:r>
            <a:endParaRPr lang="en-US" dirty="0" smtClean="0">
              <a:solidFill>
                <a:schemeClr val="bg1"/>
              </a:solidFill>
              <a:latin typeface="+mj-lt"/>
            </a:endParaRPr>
          </a:p>
        </p:txBody>
      </p:sp>
      <p:sp>
        <p:nvSpPr>
          <p:cNvPr id="2" name="TextBox 1"/>
          <p:cNvSpPr txBox="1"/>
          <p:nvPr/>
        </p:nvSpPr>
        <p:spPr>
          <a:xfrm>
            <a:off x="145144" y="706863"/>
            <a:ext cx="8868228" cy="1661993"/>
          </a:xfrm>
          <a:prstGeom prst="rect">
            <a:avLst/>
          </a:prstGeom>
          <a:noFill/>
        </p:spPr>
        <p:txBody>
          <a:bodyPr wrap="square" rtlCol="0">
            <a:spAutoFit/>
          </a:bodyPr>
          <a:lstStyle/>
          <a:p>
            <a:r>
              <a:rPr lang="en-GB" sz="2800" i="1" dirty="0">
                <a:solidFill>
                  <a:schemeClr val="tx1">
                    <a:lumMod val="50000"/>
                  </a:schemeClr>
                </a:solidFill>
              </a:rPr>
              <a:t>How do we identify those systems which are differentially regulated across samples</a:t>
            </a:r>
            <a:r>
              <a:rPr lang="en-GB" sz="2800" dirty="0">
                <a:solidFill>
                  <a:schemeClr val="tx1">
                    <a:lumMod val="50000"/>
                  </a:schemeClr>
                </a:solidFill>
              </a:rPr>
              <a:t> (e.g. systems up-regulated in disease </a:t>
            </a:r>
            <a:r>
              <a:rPr lang="en-GB" sz="2800" dirty="0" err="1">
                <a:solidFill>
                  <a:schemeClr val="tx1">
                    <a:lumMod val="50000"/>
                  </a:schemeClr>
                </a:solidFill>
              </a:rPr>
              <a:t>vrs</a:t>
            </a:r>
            <a:r>
              <a:rPr lang="en-GB" sz="2800" dirty="0">
                <a:solidFill>
                  <a:schemeClr val="tx1">
                    <a:lumMod val="50000"/>
                  </a:schemeClr>
                </a:solidFill>
              </a:rPr>
              <a:t>. health)?</a:t>
            </a:r>
          </a:p>
          <a:p>
            <a:endParaRPr lang="en-US" dirty="0"/>
          </a:p>
        </p:txBody>
      </p:sp>
      <p:sp>
        <p:nvSpPr>
          <p:cNvPr id="3" name="TextBox 2"/>
          <p:cNvSpPr txBox="1"/>
          <p:nvPr/>
        </p:nvSpPr>
        <p:spPr>
          <a:xfrm>
            <a:off x="3909976" y="2282013"/>
            <a:ext cx="5234023" cy="646331"/>
          </a:xfrm>
          <a:prstGeom prst="rect">
            <a:avLst/>
          </a:prstGeom>
          <a:noFill/>
        </p:spPr>
        <p:txBody>
          <a:bodyPr wrap="square" rtlCol="0">
            <a:spAutoFit/>
          </a:bodyPr>
          <a:lstStyle/>
          <a:p>
            <a:r>
              <a:rPr lang="en-US" dirty="0" smtClean="0">
                <a:solidFill>
                  <a:schemeClr val="tx1">
                    <a:lumMod val="50000"/>
                  </a:schemeClr>
                </a:solidFill>
              </a:rPr>
              <a:t>Gene Set </a:t>
            </a:r>
            <a:r>
              <a:rPr lang="en-US" smtClean="0">
                <a:solidFill>
                  <a:schemeClr val="tx1">
                    <a:lumMod val="50000"/>
                  </a:schemeClr>
                </a:solidFill>
              </a:rPr>
              <a:t>Enrichment Analysis</a:t>
            </a:r>
          </a:p>
          <a:p>
            <a:r>
              <a:rPr lang="en-US" dirty="0" smtClean="0">
                <a:solidFill>
                  <a:schemeClr val="tx1">
                    <a:lumMod val="50000"/>
                  </a:schemeClr>
                </a:solidFill>
              </a:rPr>
              <a:t> 	- Node Size = number genes with an annotation</a:t>
            </a:r>
            <a:endParaRPr lang="en-US" dirty="0">
              <a:solidFill>
                <a:schemeClr val="tx1">
                  <a:lumMod val="50000"/>
                </a:schemeClr>
              </a:solidFill>
            </a:endParaRPr>
          </a:p>
        </p:txBody>
      </p:sp>
      <p:sp>
        <p:nvSpPr>
          <p:cNvPr id="5" name="Rectangle 4"/>
          <p:cNvSpPr/>
          <p:nvPr/>
        </p:nvSpPr>
        <p:spPr>
          <a:xfrm>
            <a:off x="3909977" y="4149786"/>
            <a:ext cx="4493731" cy="923330"/>
          </a:xfrm>
          <a:prstGeom prst="rect">
            <a:avLst/>
          </a:prstGeom>
        </p:spPr>
        <p:txBody>
          <a:bodyPr wrap="none">
            <a:spAutoFit/>
          </a:bodyPr>
          <a:lstStyle/>
          <a:p>
            <a:r>
              <a:rPr lang="en-US" dirty="0" smtClean="0">
                <a:solidFill>
                  <a:schemeClr val="tx1">
                    <a:lumMod val="50000"/>
                  </a:schemeClr>
                </a:solidFill>
              </a:rPr>
              <a:t>Network analysis </a:t>
            </a:r>
          </a:p>
          <a:p>
            <a:r>
              <a:rPr lang="en-US" dirty="0">
                <a:solidFill>
                  <a:schemeClr val="tx1">
                    <a:lumMod val="50000"/>
                  </a:schemeClr>
                </a:solidFill>
              </a:rPr>
              <a:t>	</a:t>
            </a:r>
            <a:r>
              <a:rPr lang="en-US" dirty="0" smtClean="0">
                <a:solidFill>
                  <a:schemeClr val="tx1">
                    <a:lumMod val="50000"/>
                  </a:schemeClr>
                </a:solidFill>
              </a:rPr>
              <a:t>– genes with related function and similar </a:t>
            </a:r>
          </a:p>
          <a:p>
            <a:r>
              <a:rPr lang="en-US" dirty="0">
                <a:solidFill>
                  <a:schemeClr val="tx1">
                    <a:lumMod val="50000"/>
                  </a:schemeClr>
                </a:solidFill>
              </a:rPr>
              <a:t>	</a:t>
            </a:r>
            <a:r>
              <a:rPr lang="en-US" dirty="0" smtClean="0">
                <a:solidFill>
                  <a:schemeClr val="tx1">
                    <a:lumMod val="50000"/>
                  </a:schemeClr>
                </a:solidFill>
              </a:rPr>
              <a:t>changes in expression </a:t>
            </a:r>
            <a:endParaRPr lang="en-US" dirty="0">
              <a:solidFill>
                <a:schemeClr val="tx1">
                  <a:lumMod val="50000"/>
                </a:schemeClr>
              </a:solidFill>
            </a:endParaRPr>
          </a:p>
        </p:txBody>
      </p:sp>
    </p:spTree>
    <p:extLst>
      <p:ext uri="{BB962C8B-B14F-4D97-AF65-F5344CB8AC3E}">
        <p14:creationId xmlns:p14="http://schemas.microsoft.com/office/powerpoint/2010/main" val="4864641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Content Placeholder 5" descr="Figure5.jp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3419256" y="4327451"/>
            <a:ext cx="2324389" cy="2241375"/>
          </a:xfrm>
        </p:spPr>
      </p:pic>
      <p:grpSp>
        <p:nvGrpSpPr>
          <p:cNvPr id="28" name="Group 27"/>
          <p:cNvGrpSpPr/>
          <p:nvPr/>
        </p:nvGrpSpPr>
        <p:grpSpPr>
          <a:xfrm>
            <a:off x="1740165" y="2109179"/>
            <a:ext cx="1322059" cy="2373514"/>
            <a:chOff x="182464" y="2279622"/>
            <a:chExt cx="1322059" cy="2373514"/>
          </a:xfrm>
        </p:grpSpPr>
        <p:sp>
          <p:nvSpPr>
            <p:cNvPr id="29" name="Rectangle 28"/>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08177" y="4290299"/>
            <a:ext cx="2336870" cy="2278527"/>
          </a:xfrm>
          <a:prstGeom prst="rect">
            <a:avLst/>
          </a:prstGeom>
        </p:spPr>
      </p:pic>
      <p:sp>
        <p:nvSpPr>
          <p:cNvPr id="35" name="Rectangle 34"/>
          <p:cNvSpPr/>
          <p:nvPr/>
        </p:nvSpPr>
        <p:spPr>
          <a:xfrm>
            <a:off x="3787868" y="3502393"/>
            <a:ext cx="4457179" cy="637744"/>
          </a:xfrm>
          <a:prstGeom prst="rect">
            <a:avLst/>
          </a:prstGeom>
        </p:spPr>
        <p:txBody>
          <a:bodyPr wrap="square" lIns="82935" tIns="41468" rIns="82935" bIns="41468">
            <a:spAutoFit/>
          </a:bodyPr>
          <a:lstStyle/>
          <a:p>
            <a:pPr algn="ctr"/>
            <a:r>
              <a:rPr lang="en-US" sz="1800" dirty="0" smtClean="0">
                <a:latin typeface="Calibri" panose="020F0502020204030204" pitchFamily="34" charset="0"/>
              </a:rPr>
              <a:t>Genes involved in pathways associated with cell wall biogenesis</a:t>
            </a:r>
            <a:endParaRPr lang="en-CA" sz="1800" dirty="0">
              <a:latin typeface="Calibri" panose="020F0502020204030204" pitchFamily="34" charset="0"/>
            </a:endParaRPr>
          </a:p>
        </p:txBody>
      </p:sp>
      <p:sp>
        <p:nvSpPr>
          <p:cNvPr id="36" name="Rectangle 35"/>
          <p:cNvSpPr/>
          <p:nvPr/>
        </p:nvSpPr>
        <p:spPr>
          <a:xfrm>
            <a:off x="3767499" y="6573762"/>
            <a:ext cx="1584175" cy="268412"/>
          </a:xfrm>
          <a:prstGeom prst="rect">
            <a:avLst/>
          </a:prstGeom>
        </p:spPr>
        <p:txBody>
          <a:bodyPr wrap="square" lIns="82935" tIns="41468" rIns="82935" bIns="41468">
            <a:spAutoFit/>
          </a:bodyPr>
          <a:lstStyle/>
          <a:p>
            <a:r>
              <a:rPr lang="en-US" sz="1200" dirty="0" smtClean="0">
                <a:latin typeface="Calibri" panose="020F0502020204030204" pitchFamily="34" charset="0"/>
              </a:rPr>
              <a:t>Relative abundance</a:t>
            </a:r>
            <a:endParaRPr lang="en-CA" sz="1200" dirty="0">
              <a:latin typeface="Calibri" panose="020F0502020204030204" pitchFamily="34" charset="0"/>
            </a:endParaRPr>
          </a:p>
        </p:txBody>
      </p:sp>
      <p:sp>
        <p:nvSpPr>
          <p:cNvPr id="37" name="Rectangle 36"/>
          <p:cNvSpPr/>
          <p:nvPr/>
        </p:nvSpPr>
        <p:spPr>
          <a:xfrm>
            <a:off x="6499093" y="6520906"/>
            <a:ext cx="1745954" cy="453078"/>
          </a:xfrm>
          <a:prstGeom prst="rect">
            <a:avLst/>
          </a:prstGeom>
        </p:spPr>
        <p:txBody>
          <a:bodyPr wrap="square" lIns="82935" tIns="41468" rIns="82935" bIns="41468">
            <a:spAutoFit/>
          </a:bodyPr>
          <a:lstStyle/>
          <a:p>
            <a:r>
              <a:rPr lang="en-US" sz="1200" dirty="0" smtClean="0">
                <a:latin typeface="Calibri" panose="020F0502020204030204" pitchFamily="34" charset="0"/>
              </a:rPr>
              <a:t>Relative abundance and contributing taxa</a:t>
            </a:r>
            <a:endParaRPr lang="en-CA" sz="1200" dirty="0">
              <a:latin typeface="Calibri" panose="020F0502020204030204" pitchFamily="34" charset="0"/>
            </a:endParaRPr>
          </a:p>
        </p:txBody>
      </p:sp>
      <p:sp>
        <p:nvSpPr>
          <p:cNvPr id="15" name="TextBox 14"/>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Understanding results</a:t>
            </a:r>
            <a:endParaRPr lang="en-US" dirty="0" smtClean="0">
              <a:solidFill>
                <a:schemeClr val="bg1"/>
              </a:solidFill>
              <a:latin typeface="+mj-lt"/>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7581" y="790863"/>
            <a:ext cx="4057752" cy="2710243"/>
          </a:xfrm>
          <a:prstGeom prst="rect">
            <a:avLst/>
          </a:prstGeom>
        </p:spPr>
      </p:pic>
      <p:sp>
        <p:nvSpPr>
          <p:cNvPr id="5" name="TextBox 4"/>
          <p:cNvSpPr txBox="1"/>
          <p:nvPr/>
        </p:nvSpPr>
        <p:spPr>
          <a:xfrm>
            <a:off x="291402" y="1054780"/>
            <a:ext cx="2491991" cy="1477328"/>
          </a:xfrm>
          <a:prstGeom prst="rect">
            <a:avLst/>
          </a:prstGeom>
          <a:noFill/>
        </p:spPr>
        <p:txBody>
          <a:bodyPr wrap="square" rtlCol="0">
            <a:spAutoFit/>
          </a:bodyPr>
          <a:lstStyle/>
          <a:p>
            <a:r>
              <a:rPr lang="en-US" dirty="0" err="1" smtClean="0"/>
              <a:t>Cytoscape</a:t>
            </a:r>
            <a:endParaRPr lang="en-US" dirty="0" smtClean="0"/>
          </a:p>
          <a:p>
            <a:r>
              <a:rPr lang="en-US" dirty="0" smtClean="0">
                <a:hlinkClick r:id="rId6"/>
              </a:rPr>
              <a:t>www.cytoscape.org</a:t>
            </a:r>
            <a:endParaRPr lang="en-US" dirty="0" smtClean="0"/>
          </a:p>
          <a:p>
            <a:r>
              <a:rPr lang="en-US" dirty="0" smtClean="0"/>
              <a:t>MeV </a:t>
            </a:r>
          </a:p>
          <a:p>
            <a:r>
              <a:rPr lang="en-US" dirty="0" smtClean="0">
                <a:hlinkClick r:id="rId7"/>
              </a:rPr>
              <a:t>www.tm4.org/mev.html</a:t>
            </a:r>
            <a:endParaRPr lang="en-US" dirty="0" smtClean="0"/>
          </a:p>
          <a:p>
            <a:endParaRPr lang="en-US" dirty="0"/>
          </a:p>
        </p:txBody>
      </p:sp>
      <p:sp>
        <p:nvSpPr>
          <p:cNvPr id="18" name="TextBox 17"/>
          <p:cNvSpPr txBox="1"/>
          <p:nvPr/>
        </p:nvSpPr>
        <p:spPr>
          <a:xfrm>
            <a:off x="291402" y="2856512"/>
            <a:ext cx="2491991" cy="923330"/>
          </a:xfrm>
          <a:prstGeom prst="rect">
            <a:avLst/>
          </a:prstGeom>
          <a:noFill/>
        </p:spPr>
        <p:txBody>
          <a:bodyPr wrap="square" rtlCol="0">
            <a:spAutoFit/>
          </a:bodyPr>
          <a:lstStyle/>
          <a:p>
            <a:r>
              <a:rPr lang="en-US" dirty="0" smtClean="0"/>
              <a:t>R</a:t>
            </a:r>
          </a:p>
          <a:p>
            <a:r>
              <a:rPr lang="en-US" dirty="0" smtClean="0"/>
              <a:t>D3.js</a:t>
            </a:r>
          </a:p>
          <a:p>
            <a:endParaRPr lang="en-US" dirty="0"/>
          </a:p>
        </p:txBody>
      </p:sp>
    </p:spTree>
    <p:extLst>
      <p:ext uri="{BB962C8B-B14F-4D97-AF65-F5344CB8AC3E}">
        <p14:creationId xmlns:p14="http://schemas.microsoft.com/office/powerpoint/2010/main" val="17204853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97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PhytoPath</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phythopath.org</a:t>
            </a:r>
            <a:endParaRPr lang="en-US" sz="2400" dirty="0" smtClean="0">
              <a:solidFill>
                <a:schemeClr val="bg1"/>
              </a:solidFill>
              <a:latin typeface="+mj-lt"/>
            </a:endParaRPr>
          </a:p>
        </p:txBody>
      </p:sp>
      <p:pic>
        <p:nvPicPr>
          <p:cNvPr id="3" name="Picture 2"/>
          <p:cNvPicPr>
            <a:picLocks noChangeAspect="1"/>
          </p:cNvPicPr>
          <p:nvPr/>
        </p:nvPicPr>
        <p:blipFill rotWithShape="1">
          <a:blip r:embed="rId3"/>
          <a:srcRect l="2381"/>
          <a:stretch/>
        </p:blipFill>
        <p:spPr>
          <a:xfrm>
            <a:off x="522515" y="2007561"/>
            <a:ext cx="6125028" cy="3593530"/>
          </a:xfrm>
          <a:prstGeom prst="rect">
            <a:avLst/>
          </a:prstGeom>
        </p:spPr>
      </p:pic>
      <p:sp>
        <p:nvSpPr>
          <p:cNvPr id="5" name="TextBox 4"/>
          <p:cNvSpPr txBox="1"/>
          <p:nvPr/>
        </p:nvSpPr>
        <p:spPr>
          <a:xfrm>
            <a:off x="0" y="1126891"/>
            <a:ext cx="4296229" cy="830997"/>
          </a:xfrm>
          <a:prstGeom prst="rect">
            <a:avLst/>
          </a:prstGeom>
          <a:noFill/>
        </p:spPr>
        <p:txBody>
          <a:bodyPr wrap="square" rtlCol="0">
            <a:spAutoFit/>
          </a:bodyPr>
          <a:lstStyle/>
          <a:p>
            <a:r>
              <a:rPr lang="en-US" sz="2400" dirty="0" smtClean="0">
                <a:solidFill>
                  <a:schemeClr val="tx1">
                    <a:lumMod val="50000"/>
                  </a:schemeClr>
                </a:solidFill>
              </a:rPr>
              <a:t>Based on ENSEMBL</a:t>
            </a:r>
          </a:p>
          <a:p>
            <a:r>
              <a:rPr lang="en-US" sz="2400" dirty="0">
                <a:solidFill>
                  <a:schemeClr val="tx1">
                    <a:lumMod val="50000"/>
                  </a:schemeClr>
                </a:solidFill>
              </a:rPr>
              <a:t>	</a:t>
            </a:r>
            <a:r>
              <a:rPr lang="en-US" sz="2400" dirty="0" smtClean="0">
                <a:solidFill>
                  <a:schemeClr val="tx1">
                    <a:lumMod val="50000"/>
                  </a:schemeClr>
                </a:solidFill>
              </a:rPr>
              <a:t>Portal for Plant Pathogens  </a:t>
            </a:r>
            <a:endParaRPr lang="en-US" sz="2400" dirty="0">
              <a:solidFill>
                <a:schemeClr val="tx1">
                  <a:lumMod val="50000"/>
                </a:schemeClr>
              </a:solidFill>
            </a:endParaRPr>
          </a:p>
        </p:txBody>
      </p:sp>
      <p:sp>
        <p:nvSpPr>
          <p:cNvPr id="6" name="TextBox 5"/>
          <p:cNvSpPr txBox="1"/>
          <p:nvPr/>
        </p:nvSpPr>
        <p:spPr>
          <a:xfrm>
            <a:off x="159657" y="5856761"/>
            <a:ext cx="6487886" cy="830997"/>
          </a:xfrm>
          <a:prstGeom prst="rect">
            <a:avLst/>
          </a:prstGeom>
          <a:noFill/>
        </p:spPr>
        <p:txBody>
          <a:bodyPr wrap="square" rtlCol="0">
            <a:spAutoFit/>
          </a:bodyPr>
          <a:lstStyle/>
          <a:p>
            <a:r>
              <a:rPr lang="en-US" sz="2400" dirty="0" smtClean="0">
                <a:solidFill>
                  <a:schemeClr val="tx1">
                    <a:lumMod val="50000"/>
                  </a:schemeClr>
                </a:solidFill>
              </a:rPr>
              <a:t>Literature Information</a:t>
            </a:r>
            <a:r>
              <a:rPr lang="en-US" sz="2400" smtClean="0">
                <a:solidFill>
                  <a:schemeClr val="tx1">
                    <a:lumMod val="50000"/>
                  </a:schemeClr>
                </a:solidFill>
              </a:rPr>
              <a:t>, </a:t>
            </a:r>
          </a:p>
          <a:p>
            <a:r>
              <a:rPr lang="en-US" sz="2400" dirty="0" smtClean="0">
                <a:solidFill>
                  <a:schemeClr val="tx1">
                    <a:lumMod val="50000"/>
                  </a:schemeClr>
                </a:solidFill>
              </a:rPr>
              <a:t>disease progression info from PHI-BASE</a:t>
            </a:r>
            <a:endParaRPr lang="en-US" sz="2400" dirty="0">
              <a:solidFill>
                <a:schemeClr val="tx1">
                  <a:lumMod val="50000"/>
                </a:schemeClr>
              </a:solidFill>
            </a:endParaRPr>
          </a:p>
        </p:txBody>
      </p:sp>
    </p:spTree>
    <p:extLst>
      <p:ext uri="{BB962C8B-B14F-4D97-AF65-F5344CB8AC3E}">
        <p14:creationId xmlns:p14="http://schemas.microsoft.com/office/powerpoint/2010/main" val="1916956251"/>
      </p:ext>
    </p:extLst>
  </p:cSld>
  <p:clrMapOvr>
    <a:masterClrMapping/>
  </p:clrMapOvr>
</p:sld>
</file>

<file path=ppt/theme/theme1.xml><?xml version="1.0" encoding="utf-8"?>
<a:theme xmlns:a="http://schemas.openxmlformats.org/drawingml/2006/main" name="Default Theme">
  <a:themeElements>
    <a:clrScheme name="Custom 1">
      <a:dk1>
        <a:srgbClr val="03317B"/>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6858</TotalTime>
  <Words>10191</Words>
  <Application>Microsoft Macintosh PowerPoint</Application>
  <PresentationFormat>On-screen Show (4:3)</PresentationFormat>
  <Paragraphs>1089</Paragraphs>
  <Slides>84</Slides>
  <Notes>83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Andale Mono</vt:lpstr>
      <vt:lpstr>Calibri</vt:lpstr>
      <vt:lpstr>Droid Sans Fallback</vt:lpstr>
      <vt:lpstr>Futura</vt:lpstr>
      <vt:lpstr>Futura Condensed</vt:lpstr>
      <vt:lpstr>Georgia</vt:lpstr>
      <vt:lpstr>Gill Sans MT</vt:lpstr>
      <vt:lpstr>ＭＳ Ｐゴシック</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mean by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dc:creator>
  <cp:lastModifiedBy>Dan MacLean</cp:lastModifiedBy>
  <cp:revision>44</cp:revision>
  <dcterms:created xsi:type="dcterms:W3CDTF">2016-06-29T14:29:27Z</dcterms:created>
  <dcterms:modified xsi:type="dcterms:W3CDTF">2017-08-01T09:18:01Z</dcterms:modified>
</cp:coreProperties>
</file>